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761" r:id="rId3"/>
    <p:sldId id="768" r:id="rId4"/>
    <p:sldId id="799" r:id="rId5"/>
    <p:sldId id="844" r:id="rId6"/>
    <p:sldId id="877" r:id="rId7"/>
    <p:sldId id="845" r:id="rId8"/>
    <p:sldId id="863" r:id="rId9"/>
    <p:sldId id="846" r:id="rId10"/>
    <p:sldId id="847" r:id="rId11"/>
    <p:sldId id="848" r:id="rId12"/>
    <p:sldId id="869" r:id="rId13"/>
    <p:sldId id="849" r:id="rId14"/>
    <p:sldId id="850" r:id="rId15"/>
    <p:sldId id="853" r:id="rId16"/>
    <p:sldId id="851" r:id="rId17"/>
    <p:sldId id="870" r:id="rId18"/>
    <p:sldId id="852" r:id="rId19"/>
    <p:sldId id="854" r:id="rId20"/>
    <p:sldId id="855" r:id="rId21"/>
    <p:sldId id="856" r:id="rId22"/>
    <p:sldId id="1075" r:id="rId23"/>
    <p:sldId id="1076" r:id="rId24"/>
    <p:sldId id="1077" r:id="rId25"/>
    <p:sldId id="1078" r:id="rId26"/>
    <p:sldId id="857" r:id="rId27"/>
    <p:sldId id="858" r:id="rId28"/>
    <p:sldId id="859" r:id="rId29"/>
    <p:sldId id="860" r:id="rId30"/>
    <p:sldId id="861" r:id="rId31"/>
    <p:sldId id="828" r:id="rId32"/>
    <p:sldId id="832" r:id="rId33"/>
    <p:sldId id="878" r:id="rId34"/>
    <p:sldId id="1079" r:id="rId35"/>
    <p:sldId id="1080" r:id="rId36"/>
    <p:sldId id="1081" r:id="rId37"/>
    <p:sldId id="1082" r:id="rId38"/>
    <p:sldId id="1083" r:id="rId39"/>
    <p:sldId id="1084" r:id="rId40"/>
    <p:sldId id="1085" r:id="rId41"/>
    <p:sldId id="872" r:id="rId42"/>
    <p:sldId id="797" r:id="rId43"/>
    <p:sldId id="772" r:id="rId44"/>
    <p:sldId id="798" r:id="rId45"/>
    <p:sldId id="684" r:id="rId4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7"/>
    <p:restoredTop sz="94558"/>
  </p:normalViewPr>
  <p:slideViewPr>
    <p:cSldViewPr>
      <p:cViewPr varScale="1">
        <p:scale>
          <a:sx n="66" d="100"/>
          <a:sy n="66" d="100"/>
        </p:scale>
        <p:origin x="58" y="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-315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5T04:14:30.08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1 112,'69'-4,"-9"3,-13-8,8 8,3-8,10 8,-7-8,7 3,-5 0,5-3,-6 8,6-4,-11 1,9 3,-10-4,12 5,1-5,1 4,-8-4,-8 5,0-4,-9 3,7-4,-14 5,4 0,-6 0,0 0,0 0,0-4,-4 3,-2-3,-9 4,3 0,-2 0,3 0,0 0,1 0,-5 0,8 0,-7 0,8 0,1 0,-9 0,12 0,-7 0,0 0,2 0,-3 0,-4 0,7 0,-8 0,5 0,-5 0,3 0,-7 0,7 0,-7 0,7 0,-7 0,7 0,-2 0,14 4,3-3,-5 2,11-3,-21 0,16 0,-18 0,18 0,-17 0,13 4,-6-3,-4 3,10-4,-5 0,0 0,4 0,-3 0,4 0,0 0,0 0,1 0,-1 0,0 0,0 0,17 0,-13 0,18 0,-26 0,9 0,-10 0,5 0,1 0,-1 0,5-4,-3 2,3-2,1 4,-4 0,8 0,-8 0,4 0,-6 0,-5 0,10 0,-9 0,5 0,-2 0,-4 0,22 0,-13 0,12 0,-10 0,-5 0,5 0,-6 0,-4 0,3 0,-4 0,5 0,1 0,-1 0,0 0,-5 0,4 0,-3 0,4 0,0-4,1 3,4-3,-8 4,14 0,-14 0,5 0,-8-4,0 3,1-3,6 4,-1 0,-5 0,10 0,-14 0,9 0,-6 0,2 0,4 0,0 0,-5 0,4 0,2 0,1 0,-1 0,-2 0,-4 0,0 0,0 0,-1 0,1 0,1 0,14 0,-17 0,13 0,-21 0,-1 0,-4 0,-1 0,1 0,0 0,7 0,-9 0,8 4,-10-3,3 2,4-3,-2 0,-2 0,3 3,-2-2,-1 2,3-3,-7 4,5-3,4 2,1 1,4 1,0-1,6 4,-9-7,7 3,-12 0,7-3,-7 5,-1-5,1 3,-1-1,3-2,-4 2,2-3,-1 3,3-2,4 6,-6-6,-1 3,2-1,-2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5T04:14:54.0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0 312,'44'-18,"-4"3,-4 6,-3 4,14-4,-10 8,10-3,-9 0,3 3,1-3,1 4,5 0,6 0,2-5,5 4,1-4,6 5,-11 0,23 0,-21 0,22 0,-18 0,12 0,-6 0,7 5,0-4,0 4,-12-5,9 0,-10 0,13 0,1 0,-1 0,7 0,9 0,1 0,7 0,-1-5,-5 4,-41-5,0 1,41-2,-41 2,1-2,39-4,0-1,-3 1,-6-1,-5 6,9-4,-35 7,-1 0,27-8,-28 8,-2 0,7-6,0 8,-2-8,-6 8,0-3,0 4,-5-4,4 3,-4-3,0 4,10 0,-14-5,14 4,-16-7,10 7,-9-3,9 0,-5-1,7-1,11 2,-8 4,35-4,-37 3,24-8,-36 8,-6-3,-2 4,-9 0,0-4,-1 3,-5-2,1 3,0 0,4 0,-3 0,3 0,-5 0,1 0,4 0,-3 0,7 0,2 0,5 4,5-3,1 7,15-7,-12 3,13-4,-6 4,3-3,12 4,-7-5,5 0,-4 0,6 0,-7 0,-1 0,-11 0,4 0,-9 0,3 0,-5 0,-4 0,-2 0,0 0,-3 0,8 0,-9 0,9 0,-3 0,-1-4,26 3,-21-7,22 7,-27-3,0 4,-6 0,0-4,-3 3,-2-2,0-1,-4 3,4-3,-4 4,0-4,-1 4,0-4,0 1,3 2,3-3,-1 4,0 0,-9 0,11 0,-10 0,7 0,-3 0,-3 0,8 0,-8 0,5 0,-3 0,1 3,6 2,-10-1,10 3,-13-6,10 6,-5-7,2 4,2-4,-2 0,-1 0,1 3,0-2,2 3,-5-4,4 0,-2 0,1 0,2 0,-4 0,0 0,4 0,-2 3,2-2,1 6,-7-3,6 3,-4 0,-2-3,8 2,-8-2,5 3,-2-3,0 3,-1-3,5 3,-7-3,5 3,-2-3,-3 0,8 5,-4-4,-1 3,3-2,-7-5,6 5,-1-5,5 6,-8-6,5 6,-3-6,-2 5,7-5,-8 2,6 0,-1-2,-5 6,2-4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5T04:20:35.7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1,'59'0,"-4"0,-19 0,6 0,-5 0,0 0,-7 0,-4 0,-5 0,-1 0,0 0,-7 0,9 0,-10 0,6 0,-3 0,0 0,1 0,-1 0,5 3,1-2,5 3,4 0,-8-3,7 3,-8 0,5-3,-1 3,-4-1,4-2,-9 2,4-3,4 0,-7 0,6 0,-7 0,0 4,4-3,-4 2,4-3,-4 0,0 0,0 0,-1 0,1 0,0 0,2 0,-5 0,8 0,-9 0,6 0,-3 4,8-3,-9 2,8-3,-10 4,3-4,8 4,-5-1,9-2,-11 3,4-4,-4 3,0-2,-1 6,1-6,0 2,-1-3,5 0,-3 4,3-3,-4 2,0-3,-1 4,5-3,-3 2,-1-3,-1 4,0-4,2 7,1-6,-2 3,0-4,0 0,-1 3,1-2,0 3,-1-1,1-2,4 3,-3-4,7 3,-7-2,7 3,-7-4,3 3,0-2,-3 6,7-6,-3 6,4-6,6 7,0-7,5 3,0 0,1 1,4 0,-3-1,3 0,-4-3,4 7,-3-7,9 8,-15-8,14 7,-13-6,14 2,-15 0,4-4,-11 4,6-4,-9 0,7 4,-8-3,4 3,-4-4,4 0,-4 0,4 0,1 0,-1 0,0 0,1 3,-5-2,3 3,8-4,-3 0,7 0,-10 0,4 0,1 0,1 0,-2 0,-5 0,1 0,-1 0,0 0,1 0,-1 0,1 0,-1 0,0 0,1 0,4 0,-3 0,3 0,-5 0,7 0,-4 0,4 0,-7 0,1 0,-5 0,3 0,-3 0,5 0,-1 0,0 0,1 0,-1 0,0-4,1 3,-1-3,1 4,4 0,-8 0,7 0,-8-3,5 2,-5-3,-1 4,7-4,-13 3,12-3,-14 4,4 0,3 0,-3-3,3 2,-3-3,0 4,-1 0,1 0,0 0,-1-3,5 2,1-3,5 1,-1 2,1-3,9 4,-2 0,4 0,-2 0,-4-4,5 3,1-3,-6 4,4 0,-4-4,1 3,3-3,-9 4,5 0,-1 0,-4-4,9 3,-3-3,4 4,-5 0,4 0,2 0,1 0,3 0,-4 0,4 0,2 0,5 0,0 0,1 0,-1 0,22 0,-11 0,12 0,-17 0,-6 0,1 0,-1 0,6 0,-4 0,4 0,-6 0,0 0,1 0,5 5,1-4,7 3,-7-4,-1 0,-5 5,5-4,-4 3,4-4,16 0,-16 0,16 0,-22 0,-5 0,4 0,-10 0,5 0,-6 0,0 0,-4 0,3 0,-4 0,1 0,-2 0,-9 0,3 0,-11 0,6 0,-4 0,8-4,2 3,8-3,-1 4,4 0,6 0,6 0,2 0,4 0,-11 0,-1 0,-6 0,-9 0,2 0,-8 0,4 0,11 0,-3 0,8 0,-4 0,10 0,-3 0,10 0,-11 0,4 0,-9 0,-1 0,-2 0,-4 0,5 0,0 0,-4 0,-2 0,-5 0,1 0,-1 0,-4 0,4 0,-4 0,4 0,5 0,2 0,-1 0,-1 0,-9 0,-4 0,-3 0,0-3,1-1,3 0,-4-3,2 6,-1-6,1 6,0-6,-1 6,0-5,1 1,2-2,-5 2,5-2,-3 6,-2-5,11 5,-10-2,9-1,-11 3,2-2,4 3,-1 0,1 0,-7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5T04:42:22.81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0 149,'65'-6,"2"2,-18 4,11 0,-4 0,-1 0,0 0,-13 0,-5 0,-11 0,-10 0,-1 0,0 0,2 0,1 0,2 0,2 0,8 0,6 0,2 0,9 0,-10 0,16 0,-8 0,15 0,-11 0,11 0,-15 0,8 0,-11 0,7 0,-1 0,-5 0,-2 0,-4 0,-10 0,2 0,-12 0,3 0,-2 0,-1 0,2 0,6 0,2-4,9 3,5-3,8 4,1 0,10 0,-4 0,5 0,-5 0,4 0,-5 0,13-5,2 4,6-4,7 5,-5 0,-2 0,-1-5,-12 4,-1-4,-2 5,-11 0,6 0,-1-5,-5 4,6-4,-13 5,5 0,-4 0,7-3,-12 2,-1-7,-12 7,5-3,-3 1,3 2,0-3,2 0,-1 3,9-8,-7 8,14-7,-10 7,0-4,-11 5,-6-3,-8 2,24-7,-10 7,22-7,-12 7,-5-3,-5 4,-6-4,-4 3,0-2,-1 3,5 0,-3 0,3-4,-4 3,-1-2,4 3,17 0,8 0,18 0,-7 0,-1 0,-16 0,-6 3,-19-2,-6 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5T04:42:26.19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0,'58'0,"-2"0,-24 0,-5 0,2 0,-3 0,-4 0,7 4,-8-3,5 3,-1-4,0 0,1 3,-5-2,3 3,-7-4,7 0,-3 4,0-3,14 2,-16-3,16 0,-14 4,4-3,0 3,1-4,-5 0,3 0,-3 4,9-4,-3 8,3-7,-4 3,20 0,-5-3,14 7,-9-7,-8 3,4-4,-6 0,0 0,-5 4,4-3,-8 3,8-4,-8 0,8 0,-9 0,15 0,-3 4,10-3,-5 3,4-4,-10 0,5 0,-6 0,-5 0,21 0,-17 0,17 0,-15 0,-1 0,0 0,6 0,6 0,14 0,-4 0,8 0,-16 0,4 0,-11 0,4 0,-10 0,0 0,-2-4,-4 3,6-3,-1 4,0 0,-9 0,-2 0,-6 0,-6 0,8-3,-9 2,6-6,3 6,-8-5,7 5,-1-2,2-1,-2 3,-4-3,-8 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5T04:42:29.2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0 417,'40'-13,"-5"4,-15 2,1 2,4-3,6 3,5-3,7 7,11-8,15 8,10-9,12 4,1-6,7 6,-5-5,-41 8,1 0,39-4,0-3,-10 9,-7-9,0 9,-13-8,10 8,-21-8,14 3,-4 1,1-4,12 8,-12-9,18 9,-9-8,11 8,-7-9,7 4,-6-1,6-3,-13 9,-2-8,-7 8,-5-8,-2 3,-6-3,0 3,7-3,0 4,13-6,-5 1,19-1,-11 0,12-5,-7 9,-6-8,-2 10,-18-1,-8-2,-11 7,-10-3,-5 4,-1-4,0 3,1-2,2-1,2 4,-7-4,6 4,-5 0,2 0,2 0,-3 0,1 0,-1 0,5 0,2 0,-1 3,3-2,-7 6,7-6,-7 6,-1-6,1 6,-4-7,5 7,-2-6,-1 6,5-6,-7 6,6-7,-7 7,4-6,-1 6,1-3,2 3,-5-2,4 2,-2-6,-3 5,10-1,-5-1,4 3,-1-6,-8 6,6-3,-6 3,5-3,1 2,-6-5,2 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5T04:42:35.16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16,'50'-5,"-4"2,-29 3,8 0,-12 0,5 0,-4-4,1 4,3-4,0 4,-6 0,9 0,-5 0,13 4,-7 1,7 0,-12 2,7-6,-7 6,3-7,-8 4,6-1,-5-2,5 2,-2-3,-1 0,4 0,-3 0,3 0,-4 0,24 5,-9-4,21 7,-20-3,-5 3,-10-3,-5-2,-4-3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5/5/2020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7721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customXml" Target="../ink/ink1.xml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5" Type="http://schemas.openxmlformats.org/officeDocument/2006/relationships/customXml" Target="../ink/ink5.xml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customXml" Target="../ink/ink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youtube.com/watch?v=fwzD3NIBOpk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k0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k0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wzD3NIBOpk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k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2F691-4808-3C4F-AFAC-97740CD6F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3647"/>
            <a:ext cx="8229600" cy="77809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/>
              <a:t>이야기해 봅시다</a:t>
            </a:r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C33814A-DA03-D74E-92C2-B49F38DC7E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0" y="1124744"/>
            <a:ext cx="8306275" cy="5040560"/>
          </a:xfr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42A52B64-1B0B-D740-8FFE-1B7C5BF79EFC}"/>
              </a:ext>
            </a:extLst>
          </p:cNvPr>
          <p:cNvSpPr/>
          <p:nvPr/>
        </p:nvSpPr>
        <p:spPr>
          <a:xfrm>
            <a:off x="6300192" y="4581128"/>
            <a:ext cx="2304256" cy="1296144"/>
          </a:xfrm>
          <a:prstGeom prst="wedgeRectCallout">
            <a:avLst>
              <a:gd name="adj1" fmla="val -146342"/>
              <a:gd name="adj2" fmla="val -2288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빨간 펜으로 이름을 쓰면 왜 안 돼요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359206-4F40-BA4C-8421-0A21156DBBD6}"/>
              </a:ext>
            </a:extLst>
          </p:cNvPr>
          <p:cNvSpPr txBox="1"/>
          <p:nvPr/>
        </p:nvSpPr>
        <p:spPr>
          <a:xfrm>
            <a:off x="2555776" y="3284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8D6D1E3E-417F-564D-B9BC-4C9B806D09C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023.mp3" descr="023.mp3">
            <a:hlinkClick r:id="" action="ppaction://media"/>
            <a:extLst>
              <a:ext uri="{FF2B5EF4-FFF2-40B4-BE49-F238E27FC236}">
                <a16:creationId xmlns:a16="http://schemas.microsoft.com/office/drawing/2014/main" id="{DD40BD56-ECB6-4308-9A84-722C433C7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4547" y="2757748"/>
            <a:ext cx="1054472" cy="1054472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626700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0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E17459-0FA9-0B4C-9F26-4C724AE34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12068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A345B11-2055-2E4A-9BFF-6D9EBECF3D0A}"/>
                  </a:ext>
                </a:extLst>
              </p14:cNvPr>
              <p14:cNvContentPartPr/>
              <p14:nvPr/>
            </p14:nvContentPartPr>
            <p14:xfrm>
              <a:off x="2090754" y="2929931"/>
              <a:ext cx="2464920" cy="406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A345B11-2055-2E4A-9BFF-6D9EBECF3D0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37114" y="2821931"/>
                <a:ext cx="2572560" cy="2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772F0427-4070-8145-AFD9-2082BD6E77A6}"/>
                  </a:ext>
                </a:extLst>
              </p14:cNvPr>
              <p14:cNvContentPartPr/>
              <p14:nvPr/>
            </p14:nvContentPartPr>
            <p14:xfrm>
              <a:off x="3091914" y="4304411"/>
              <a:ext cx="2895480" cy="1126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772F0427-4070-8145-AFD9-2082BD6E77A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37914" y="4196411"/>
                <a:ext cx="3003120" cy="32832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Oval Callout 14">
            <a:extLst>
              <a:ext uri="{FF2B5EF4-FFF2-40B4-BE49-F238E27FC236}">
                <a16:creationId xmlns:a16="http://schemas.microsoft.com/office/drawing/2014/main" id="{DD226A8C-491E-D848-9AA2-FAE0A346C17A}"/>
              </a:ext>
            </a:extLst>
          </p:cNvPr>
          <p:cNvSpPr/>
          <p:nvPr/>
        </p:nvSpPr>
        <p:spPr>
          <a:xfrm>
            <a:off x="6084168" y="476672"/>
            <a:ext cx="2664296" cy="1872208"/>
          </a:xfrm>
          <a:prstGeom prst="wedgeEllipseCallout">
            <a:avLst>
              <a:gd name="adj1" fmla="val -100249"/>
              <a:gd name="adj2" fmla="val 828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여러분은 어떻게 생각하나요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id="{FCBC0849-B732-0D4D-B014-3F94B1F5ABD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023.mp3" descr="023.mp3">
            <a:hlinkClick r:id="" action="ppaction://media"/>
            <a:extLst>
              <a:ext uri="{FF2B5EF4-FFF2-40B4-BE49-F238E27FC236}">
                <a16:creationId xmlns:a16="http://schemas.microsoft.com/office/drawing/2014/main" id="{F527A2E2-DA79-A445-A825-BB4A03E447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34160" y="885540"/>
            <a:ext cx="1054472" cy="1054472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3060836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0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latin typeface="굴림" panose="020B0600000101010101" pitchFamily="50" charset="-127"/>
                <a:ea typeface="굴림" panose="020B0600000101010101" pitchFamily="50" charset="-127"/>
                <a:cs typeface="Gill Sans"/>
                <a:sym typeface="Gill Sans"/>
              </a:rPr>
              <a:t>~</a:t>
            </a:r>
            <a:r>
              <a:rPr lang="en-US" altLang="ko-KR" dirty="0">
                <a:solidFill>
                  <a:schemeClr val="lt1"/>
                </a:solidFill>
                <a:latin typeface="굴림" panose="020B0600000101010101" pitchFamily="50" charset="-127"/>
                <a:ea typeface="굴림" panose="020B0600000101010101" pitchFamily="50" charset="-127"/>
                <a:cs typeface="Gill Sans"/>
                <a:sym typeface="Gill Sans"/>
              </a:rPr>
              <a:t>(</a:t>
            </a:r>
            <a:r>
              <a:rPr lang="ko-KR" altLang="en-US" dirty="0">
                <a:solidFill>
                  <a:schemeClr val="lt1"/>
                </a:solidFill>
                <a:latin typeface="굴림" panose="020B0600000101010101" pitchFamily="50" charset="-127"/>
                <a:ea typeface="굴림" panose="020B0600000101010101" pitchFamily="50" charset="-127"/>
                <a:cs typeface="Gill Sans"/>
                <a:sym typeface="Gill Sans"/>
              </a:rPr>
              <a:t>으</a:t>
            </a:r>
            <a:r>
              <a:rPr lang="en-US" altLang="ko-KR" dirty="0">
                <a:solidFill>
                  <a:schemeClr val="lt1"/>
                </a:solidFill>
                <a:latin typeface="굴림" panose="020B0600000101010101" pitchFamily="50" charset="-127"/>
                <a:ea typeface="굴림" panose="020B0600000101010101" pitchFamily="50" charset="-127"/>
                <a:cs typeface="Gill Sans"/>
                <a:sym typeface="Gill Sans"/>
              </a:rPr>
              <a:t>)</a:t>
            </a:r>
            <a:r>
              <a:rPr lang="ko-KR" altLang="en-US" dirty="0" err="1">
                <a:solidFill>
                  <a:schemeClr val="lt1"/>
                </a:solidFill>
                <a:latin typeface="굴림" panose="020B0600000101010101" pitchFamily="50" charset="-127"/>
                <a:ea typeface="굴림" panose="020B0600000101010101" pitchFamily="50" charset="-127"/>
                <a:cs typeface="Gill Sans"/>
                <a:sym typeface="Gill Sans"/>
              </a:rPr>
              <a:t>ㄴ가</a:t>
            </a:r>
            <a:r>
              <a:rPr lang="ko-KR" altLang="en-US" dirty="0">
                <a:solidFill>
                  <a:schemeClr val="lt1"/>
                </a:solidFill>
                <a:latin typeface="굴림" panose="020B0600000101010101" pitchFamily="50" charset="-127"/>
                <a:ea typeface="굴림" panose="020B0600000101010101" pitchFamily="50" charset="-127"/>
                <a:cs typeface="Gill Sans"/>
                <a:sym typeface="Gill Sans"/>
              </a:rPr>
              <a:t> 보다</a:t>
            </a:r>
            <a:endParaRPr 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24361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dirty="0"/>
              <a:t>어떤 사실이나 상황으로 미루어 그런 것 같다고 추측할 때 사용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dirty="0"/>
              <a:t>형용사</a:t>
            </a:r>
            <a:r>
              <a:rPr lang="en-US" altLang="ko-KR" dirty="0"/>
              <a:t>(adjective)</a:t>
            </a:r>
            <a:r>
              <a:rPr lang="ko-KR" altLang="en-US" dirty="0"/>
              <a:t>나 </a:t>
            </a:r>
            <a:r>
              <a:rPr lang="en-US" altLang="ko-KR" dirty="0"/>
              <a:t>‘</a:t>
            </a:r>
            <a:r>
              <a:rPr lang="ko-KR" altLang="en-US" dirty="0"/>
              <a:t>명사 </a:t>
            </a:r>
            <a:r>
              <a:rPr lang="en-US" altLang="ko-KR" dirty="0"/>
              <a:t>+</a:t>
            </a:r>
            <a:r>
              <a:rPr lang="ko-KR" altLang="en-US" dirty="0"/>
              <a:t> 이다</a:t>
            </a:r>
            <a:r>
              <a:rPr lang="en-US" altLang="ko-KR" dirty="0"/>
              <a:t>’</a:t>
            </a:r>
            <a:r>
              <a:rPr lang="ko-KR" altLang="en-US" dirty="0"/>
              <a:t>와 결합</a:t>
            </a:r>
            <a:endParaRPr lang="en-US" altLang="ko-KR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altLang="ko-KR" dirty="0"/>
              <a:t>This is used to imply the meaning based on facts or a situation. This is used with a noun and ‘</a:t>
            </a:r>
            <a:r>
              <a:rPr lang="ko-KR" altLang="en-US" dirty="0"/>
              <a:t>이다</a:t>
            </a:r>
            <a:r>
              <a:rPr lang="en-US" altLang="ko-KR" dirty="0"/>
              <a:t>’.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dirty="0"/>
              <a:t>예</a:t>
            </a:r>
            <a:r>
              <a:rPr lang="en-US" altLang="ko-KR" dirty="0"/>
              <a:t>:</a:t>
            </a:r>
            <a:r>
              <a:rPr lang="ko-KR" altLang="en-US" dirty="0"/>
              <a:t> 친구가 많이 아픈</a:t>
            </a:r>
            <a:r>
              <a:rPr lang="ko-KR" altLang="en-US" b="1" u="sng" dirty="0">
                <a:solidFill>
                  <a:srgbClr val="0070C0"/>
                </a:solidFill>
              </a:rPr>
              <a:t>가 봐요</a:t>
            </a:r>
            <a:r>
              <a:rPr lang="en-US" altLang="ko-KR" b="1" u="sng" dirty="0">
                <a:solidFill>
                  <a:srgbClr val="0070C0"/>
                </a:solidFill>
              </a:rPr>
              <a:t>.</a:t>
            </a:r>
            <a:endParaRPr lang="ko-KR" altLang="en-US" b="1" u="sng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9035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5BD6-9745-5347-B84E-9A79699E9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/>
              <a:t>문법 및 표현 </a:t>
            </a:r>
            <a:r>
              <a:rPr lang="en-US" altLang="ko-KR" sz="3200" dirty="0"/>
              <a:t>P.126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AEFBBB1-16B0-CD4F-9A0C-6F73806BB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8496943" cy="511256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130298E-CCC0-E14F-9FFA-134FE387615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9361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CABB6-481F-6F43-8C0E-259CEBE37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A5BB59-3D4B-2649-AAE5-761384D290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601"/>
            <a:ext cx="8229600" cy="612671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455834-0A5E-C947-9CB9-D7B84538EC57}"/>
              </a:ext>
            </a:extLst>
          </p:cNvPr>
          <p:cNvSpPr txBox="1"/>
          <p:nvPr/>
        </p:nvSpPr>
        <p:spPr>
          <a:xfrm>
            <a:off x="1619672" y="1052736"/>
            <a:ext cx="700546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날씨가 많이 </a:t>
            </a:r>
            <a:r>
              <a:rPr lang="ko-KR" altLang="en-US" u="sng" dirty="0">
                <a:solidFill>
                  <a:srgbClr val="0070C0"/>
                </a:solidFill>
              </a:rPr>
              <a:t>추운가 봐요</a:t>
            </a:r>
            <a:r>
              <a:rPr lang="en-US" altLang="ko-KR" u="sng" dirty="0">
                <a:solidFill>
                  <a:srgbClr val="0070C0"/>
                </a:solidFill>
              </a:rPr>
              <a:t>.</a:t>
            </a:r>
            <a:r>
              <a:rPr lang="ko-KR" altLang="en-US" u="sng" dirty="0">
                <a:solidFill>
                  <a:srgbClr val="0070C0"/>
                </a:solidFill>
              </a:rPr>
              <a:t> </a:t>
            </a:r>
            <a:r>
              <a:rPr lang="ko-KR" altLang="en-US" dirty="0"/>
              <a:t>창밖에 바람이 많이 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E0B25F-76E0-A040-92BF-1E21CCD593ED}"/>
              </a:ext>
            </a:extLst>
          </p:cNvPr>
          <p:cNvSpPr txBox="1"/>
          <p:nvPr/>
        </p:nvSpPr>
        <p:spPr>
          <a:xfrm>
            <a:off x="1650504" y="1709982"/>
            <a:ext cx="700546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알렉스와 유진이가 </a:t>
            </a:r>
            <a:r>
              <a:rPr lang="ko-KR" altLang="en-US" u="sng" dirty="0" err="1">
                <a:solidFill>
                  <a:srgbClr val="0070C0"/>
                </a:solidFill>
              </a:rPr>
              <a:t>친한가</a:t>
            </a:r>
            <a:r>
              <a:rPr lang="ko-KR" altLang="en-US" u="sng" dirty="0">
                <a:solidFill>
                  <a:srgbClr val="0070C0"/>
                </a:solidFill>
              </a:rPr>
              <a:t> 봐요</a:t>
            </a:r>
            <a:r>
              <a:rPr lang="en-US" altLang="ko-KR" dirty="0"/>
              <a:t>.</a:t>
            </a:r>
            <a:r>
              <a:rPr lang="ko-KR" altLang="en-US" dirty="0"/>
              <a:t> 주말마다 같이 </a:t>
            </a:r>
            <a:r>
              <a:rPr lang="ko-KR" altLang="en-US" dirty="0" err="1"/>
              <a:t>축구하는</a:t>
            </a:r>
            <a:r>
              <a:rPr lang="ko-KR" altLang="en-US" dirty="0"/>
              <a:t> 걸 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46794E-7D7B-D043-9A98-8DF4469B3AC7}"/>
              </a:ext>
            </a:extLst>
          </p:cNvPr>
          <p:cNvSpPr txBox="1"/>
          <p:nvPr/>
        </p:nvSpPr>
        <p:spPr>
          <a:xfrm>
            <a:off x="1650504" y="2348880"/>
            <a:ext cx="700546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시력이 </a:t>
            </a:r>
            <a:r>
              <a:rPr lang="ko-KR" altLang="en-US" u="sng" dirty="0">
                <a:solidFill>
                  <a:srgbClr val="0070C0"/>
                </a:solidFill>
              </a:rPr>
              <a:t>좋은가 봐요</a:t>
            </a:r>
            <a:r>
              <a:rPr lang="en-US" altLang="ko-KR" u="sng" dirty="0">
                <a:solidFill>
                  <a:srgbClr val="0070C0"/>
                </a:solidFill>
              </a:rPr>
              <a:t>.</a:t>
            </a:r>
            <a:r>
              <a:rPr lang="ko-KR" altLang="en-US" u="sng" dirty="0">
                <a:solidFill>
                  <a:srgbClr val="0070C0"/>
                </a:solidFill>
              </a:rPr>
              <a:t> </a:t>
            </a:r>
            <a:r>
              <a:rPr lang="ko-KR" altLang="en-US" dirty="0"/>
              <a:t>멀리 있는 것도 잘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C7655A-D54B-5C4A-98D6-51D723A5A8F9}"/>
              </a:ext>
            </a:extLst>
          </p:cNvPr>
          <p:cNvSpPr txBox="1"/>
          <p:nvPr/>
        </p:nvSpPr>
        <p:spPr>
          <a:xfrm>
            <a:off x="1650504" y="3068960"/>
            <a:ext cx="700546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우리 학교 </a:t>
            </a:r>
            <a:r>
              <a:rPr lang="ko-KR" altLang="en-US" u="sng" dirty="0">
                <a:solidFill>
                  <a:srgbClr val="0070C0"/>
                </a:solidFill>
              </a:rPr>
              <a:t>학생인가 봐요</a:t>
            </a:r>
            <a:r>
              <a:rPr lang="en-US" altLang="ko-KR" u="sng" dirty="0">
                <a:solidFill>
                  <a:srgbClr val="0070C0"/>
                </a:solidFill>
              </a:rPr>
              <a:t>.</a:t>
            </a:r>
            <a:r>
              <a:rPr lang="ko-KR" altLang="en-US" u="sng" dirty="0">
                <a:solidFill>
                  <a:srgbClr val="0070C0"/>
                </a:solidFill>
              </a:rPr>
              <a:t> </a:t>
            </a:r>
            <a:r>
              <a:rPr lang="ko-KR" altLang="en-US" dirty="0"/>
              <a:t>우리 학교에서 본 적이 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BF2CC590-2AE3-E940-9035-5E11B928ADA6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967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7C6F1-0EE9-7144-8D80-F97A885C3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/>
              <a:t>문법 및 표현 </a:t>
            </a:r>
            <a:r>
              <a:rPr lang="en-US" altLang="ko-KR" dirty="0"/>
              <a:t> </a:t>
            </a:r>
            <a:r>
              <a:rPr lang="en-US" altLang="ko-KR" sz="3200" dirty="0"/>
              <a:t>P. 127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5D0DAB0-9139-BA42-86B8-50200D025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8352928" cy="5544616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6A73EEF-763B-7C48-937E-C36A2065256B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948962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6863-2C99-2740-8518-DD548559B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F0424F0-051E-B349-B265-634EEA020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99491"/>
            <a:ext cx="8229600" cy="451406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E3DB23-8024-2549-8ED8-0503912B7819}"/>
              </a:ext>
            </a:extLst>
          </p:cNvPr>
          <p:cNvSpPr txBox="1"/>
          <p:nvPr/>
        </p:nvSpPr>
        <p:spPr>
          <a:xfrm>
            <a:off x="611560" y="4941168"/>
            <a:ext cx="8075240" cy="1323439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정답</a:t>
            </a:r>
            <a:r>
              <a:rPr lang="en-US" altLang="ko-KR" sz="2000" dirty="0"/>
              <a:t>:</a:t>
            </a:r>
          </a:p>
          <a:p>
            <a:r>
              <a:rPr lang="en-US" altLang="ko-KR" sz="2000" dirty="0"/>
              <a:t>2.</a:t>
            </a:r>
            <a:r>
              <a:rPr lang="ko-KR" altLang="en-US" sz="2000" dirty="0"/>
              <a:t> 매일 복습을 </a:t>
            </a:r>
            <a:r>
              <a:rPr lang="ko-KR" altLang="en-US" sz="2000" b="1" u="sng" dirty="0">
                <a:solidFill>
                  <a:srgbClr val="0070C0"/>
                </a:solidFill>
              </a:rPr>
              <a:t>하다 보면 </a:t>
            </a:r>
            <a:r>
              <a:rPr lang="ko-KR" altLang="en-US" sz="2000" dirty="0"/>
              <a:t>시험을 잘 볼 수 있을 거예요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3.</a:t>
            </a:r>
            <a:r>
              <a:rPr lang="ko-KR" altLang="en-US" sz="2000" dirty="0"/>
              <a:t> 한국 노래를 자주 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듣</a:t>
            </a:r>
            <a:r>
              <a:rPr lang="ko-KR" altLang="en-US" sz="2000" b="1" u="sng" dirty="0">
                <a:solidFill>
                  <a:srgbClr val="0070C0"/>
                </a:solidFill>
              </a:rPr>
              <a:t>다 보면 </a:t>
            </a:r>
            <a:r>
              <a:rPr lang="ko-KR" altLang="en-US" sz="2000" dirty="0"/>
              <a:t>한국 노래를 외우게 될 거예요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4.</a:t>
            </a:r>
            <a:r>
              <a:rPr lang="ko-KR" altLang="en-US" sz="2000" dirty="0"/>
              <a:t> 음식을 자주 </a:t>
            </a:r>
            <a:r>
              <a:rPr lang="ko-KR" altLang="en-US" sz="20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만들</a:t>
            </a:r>
            <a:r>
              <a:rPr lang="ko-KR" altLang="en-US" sz="2000" b="1" u="sng" dirty="0">
                <a:solidFill>
                  <a:srgbClr val="0070C0"/>
                </a:solidFill>
              </a:rPr>
              <a:t>다 보면 </a:t>
            </a:r>
            <a:r>
              <a:rPr lang="ko-KR" altLang="en-US" sz="2000" dirty="0"/>
              <a:t>요리를 잘하게 될 거예요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3A3138A6-8351-2D49-8187-4B763422949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6982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E36A4-6E73-5147-AD41-16CBEBCB0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/>
              <a:t>~</a:t>
            </a:r>
            <a:r>
              <a:rPr lang="ko-KR" altLang="en-US" dirty="0"/>
              <a:t>다</a:t>
            </a:r>
            <a:r>
              <a:rPr lang="en-US" altLang="ko-KR" dirty="0"/>
              <a:t>(</a:t>
            </a:r>
            <a:r>
              <a:rPr lang="ko-KR" altLang="en-US" dirty="0"/>
              <a:t>가</a:t>
            </a:r>
            <a:r>
              <a:rPr lang="en-US" altLang="ko-KR" dirty="0"/>
              <a:t>)</a:t>
            </a:r>
            <a:r>
              <a:rPr lang="ko-KR" altLang="en-US" dirty="0"/>
              <a:t> 보면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5F4B6-20FF-454C-88F8-9DEAA98A3B37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5">
              <a:lumMod val="90000"/>
            </a:schemeClr>
          </a:solidFill>
        </p:spPr>
        <p:txBody>
          <a:bodyPr/>
          <a:lstStyle/>
          <a:p>
            <a:r>
              <a:rPr lang="ko-KR" altLang="en-US" dirty="0"/>
              <a:t>어떤 행위를 지속적으로 한다는 조건 하에 새로운 사실을 깨닫거나 새로운 상태가 됨을 나타냄</a:t>
            </a:r>
            <a:r>
              <a:rPr lang="en-US" altLang="ko-KR" dirty="0"/>
              <a:t>.</a:t>
            </a:r>
          </a:p>
          <a:p>
            <a:r>
              <a:rPr lang="en-US" dirty="0"/>
              <a:t>This is used to indicate a new realization in the case of many repeated actions.</a:t>
            </a:r>
          </a:p>
          <a:p>
            <a:pPr marL="0" indent="0">
              <a:buNone/>
            </a:pPr>
            <a:endParaRPr lang="en-US" dirty="0"/>
          </a:p>
          <a:p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  <a:r>
              <a:rPr lang="ko-KR" altLang="en-US" sz="2800" dirty="0"/>
              <a:t> 길을 </a:t>
            </a:r>
            <a:r>
              <a: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가</a:t>
            </a:r>
            <a:r>
              <a:rPr lang="ko-KR" altLang="en-US" sz="2800" b="1" u="sng" dirty="0">
                <a:solidFill>
                  <a:srgbClr val="0070C0"/>
                </a:solidFill>
              </a:rPr>
              <a:t>다 보면</a:t>
            </a:r>
            <a:r>
              <a:rPr lang="ko-KR" altLang="en-US" sz="2800" dirty="0"/>
              <a:t> 학교 도서관이 보여요</a:t>
            </a:r>
            <a:r>
              <a:rPr lang="en-US" altLang="ko-KR" sz="2800" dirty="0"/>
              <a:t>.</a:t>
            </a:r>
          </a:p>
          <a:p>
            <a:pPr marL="0" indent="0">
              <a:buNone/>
            </a:pPr>
            <a:r>
              <a:rPr lang="ko-KR" altLang="en-US" sz="2800" dirty="0"/>
              <a:t>         매일 복습하</a:t>
            </a:r>
            <a:r>
              <a:rPr lang="ko-KR" altLang="en-US" sz="2800" b="1" u="sng" dirty="0">
                <a:solidFill>
                  <a:srgbClr val="0070C0"/>
                </a:solidFill>
              </a:rPr>
              <a:t>다 보면</a:t>
            </a:r>
            <a:r>
              <a:rPr lang="ko-KR" altLang="en-US" sz="2800" dirty="0"/>
              <a:t> 시험을 잘 볼 거예요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2761B85-84EA-8841-B585-D1268B79162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5485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553AD-FC81-5C4A-8F9A-B30CC9FF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/>
              <a:t>듣고 말하기  </a:t>
            </a:r>
            <a:r>
              <a:rPr lang="en-US" altLang="ko-KR" sz="3200" dirty="0"/>
              <a:t>P.128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0B703E6-2F89-9040-A353-36E884178D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42" y="980728"/>
            <a:ext cx="8229599" cy="5184576"/>
          </a:xfrm>
        </p:spPr>
      </p:pic>
      <p:sp>
        <p:nvSpPr>
          <p:cNvPr id="7" name="Line Callout 3 6">
            <a:extLst>
              <a:ext uri="{FF2B5EF4-FFF2-40B4-BE49-F238E27FC236}">
                <a16:creationId xmlns:a16="http://schemas.microsoft.com/office/drawing/2014/main" id="{C20E9248-572A-504B-970C-A6184FA96F6E}"/>
              </a:ext>
            </a:extLst>
          </p:cNvPr>
          <p:cNvSpPr/>
          <p:nvPr/>
        </p:nvSpPr>
        <p:spPr>
          <a:xfrm flipH="1">
            <a:off x="5220072" y="3163262"/>
            <a:ext cx="1656184" cy="387574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20462"/>
              <a:gd name="adj6" fmla="val -55831"/>
              <a:gd name="adj7" fmla="val 101990"/>
              <a:gd name="adj8" fmla="val -833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듣기 누르세요</a:t>
            </a:r>
            <a:endParaRPr 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CC7E88C9-9FB2-CD4C-B28F-BC6A1E048CE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024.mp3" descr="024.mp3">
            <a:hlinkClick r:id="" action="ppaction://media"/>
            <a:extLst>
              <a:ext uri="{FF2B5EF4-FFF2-40B4-BE49-F238E27FC236}">
                <a16:creationId xmlns:a16="http://schemas.microsoft.com/office/drawing/2014/main" id="{407EE0A1-0C66-4F44-9115-6270C00116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8258" y="273803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55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69F8A-FA63-BB46-8303-F9A5E0A1E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06D7CE-A1F0-E84C-B7FC-76EA2E7432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299314"/>
            <a:ext cx="8712968" cy="5818658"/>
          </a:xfrm>
        </p:spPr>
      </p:pic>
      <p:sp>
        <p:nvSpPr>
          <p:cNvPr id="7" name="Donut 6">
            <a:extLst>
              <a:ext uri="{FF2B5EF4-FFF2-40B4-BE49-F238E27FC236}">
                <a16:creationId xmlns:a16="http://schemas.microsoft.com/office/drawing/2014/main" id="{ECCF6200-15AA-C94D-AEA8-A229BBE3E2D4}"/>
              </a:ext>
            </a:extLst>
          </p:cNvPr>
          <p:cNvSpPr/>
          <p:nvPr/>
        </p:nvSpPr>
        <p:spPr>
          <a:xfrm>
            <a:off x="1043608" y="1191079"/>
            <a:ext cx="288032" cy="29810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148C1915-A8CF-FA4E-A9BA-425CBF874C8D}"/>
              </a:ext>
            </a:extLst>
          </p:cNvPr>
          <p:cNvSpPr/>
          <p:nvPr/>
        </p:nvSpPr>
        <p:spPr>
          <a:xfrm>
            <a:off x="1043608" y="3320652"/>
            <a:ext cx="288032" cy="29810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F2DE8337-6A92-674C-A73E-8B740CD6EF9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151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260648"/>
            <a:ext cx="9144000" cy="3312368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13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“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해도 되는 것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,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하면 안 되는 것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”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3789040"/>
            <a:ext cx="9144000" cy="228944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ㄴ가 보다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다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가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360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보면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77DC-900C-B74A-A287-BC1E72E61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E66E66A-4DB8-C448-B95D-B4D81D3EDC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6034682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41E984C-C32C-0D43-AC70-57094F15A906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2003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B9DEA-2E32-8947-BDD3-806018091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/>
              <a:t>듣고 말하기 </a:t>
            </a:r>
            <a:r>
              <a:rPr lang="en-US" altLang="ko-KR" sz="3200" dirty="0"/>
              <a:t>P. 129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E59D89C-84E4-4F4A-BA85-A18BE14E93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84976" cy="5328592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A10F222-FECA-3740-99B0-528A421DFB27}"/>
                  </a:ext>
                </a:extLst>
              </p14:cNvPr>
              <p14:cNvContentPartPr/>
              <p14:nvPr/>
            </p14:nvContentPartPr>
            <p14:xfrm>
              <a:off x="1178514" y="4627331"/>
              <a:ext cx="3489480" cy="90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A10F222-FECA-3740-99B0-528A421DFB2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24514" y="4519691"/>
                <a:ext cx="3597120" cy="306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1B62B864-9C72-4642-A31D-57900BD5436B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510422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B4883A-B2B5-8D4F-ABF0-4613D15D0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51050"/>
            <a:ext cx="4105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아침에                 가 울면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0F6F74-80D1-3447-8B6D-51D69B590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9" y="2178049"/>
            <a:ext cx="3673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반가운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손님이 와요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256458-C7FD-F249-B3EE-EFA4D11BE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38" y="2644775"/>
            <a:ext cx="1635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>
                <a:solidFill>
                  <a:srgbClr val="FF0000"/>
                </a:solidFill>
                <a:ea typeface="굴림" panose="020B0600000101010101" pitchFamily="34" charset="-127"/>
              </a:rPr>
              <a:t>까치</a:t>
            </a:r>
            <a:r>
              <a:rPr lang="en-US" altLang="ko-KR" sz="1800">
                <a:solidFill>
                  <a:srgbClr val="FF0000"/>
                </a:solidFill>
                <a:ea typeface="굴림" panose="020B0600000101010101" pitchFamily="34" charset="-127"/>
              </a:rPr>
              <a:t> (magpie)</a:t>
            </a:r>
            <a:endParaRPr lang="ko-KR" altLang="en-US" sz="1800">
              <a:solidFill>
                <a:srgbClr val="FF0000"/>
              </a:solidFill>
              <a:ea typeface="굴림" panose="020B0600000101010101" pitchFamily="34" charset="-127"/>
            </a:endParaRPr>
          </a:p>
        </p:txBody>
      </p:sp>
      <p:pic>
        <p:nvPicPr>
          <p:cNvPr id="9" name="Picture 8" descr="MM900046461.GIF">
            <a:extLst>
              <a:ext uri="{FF2B5EF4-FFF2-40B4-BE49-F238E27FC236}">
                <a16:creationId xmlns:a16="http://schemas.microsoft.com/office/drawing/2014/main" id="{D02E1C97-ECDD-5A4A-BF3C-E7366A6F2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2" y="1193800"/>
            <a:ext cx="222726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3E37087-86C0-A740-B5FA-8184FCF12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5373688"/>
            <a:ext cx="1800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숫자 </a:t>
            </a:r>
            <a:r>
              <a:rPr lang="en-US" altLang="ko-KR" sz="2400">
                <a:ea typeface="굴림" panose="020B0600000101010101" pitchFamily="34" charset="-127"/>
              </a:rPr>
              <a:t>4</a:t>
            </a:r>
            <a:r>
              <a:rPr lang="ko-KR" altLang="en-US" sz="2400">
                <a:ea typeface="굴림" panose="020B0600000101010101" pitchFamily="34" charset="-127"/>
              </a:rPr>
              <a:t>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DAE43E-F210-3D4D-9551-841658A29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3429000"/>
            <a:ext cx="100806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0" b="1">
                <a:solidFill>
                  <a:srgbClr val="0070C0"/>
                </a:solidFill>
                <a:ea typeface="굴림" panose="020B0600000101010101" pitchFamily="34" charset="-127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F6CA90-608E-944D-9939-0AA4BC02A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089" y="5157788"/>
            <a:ext cx="37799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재수가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없어요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14" name="Picture 13" descr="unhappy.WMF">
            <a:extLst>
              <a:ext uri="{FF2B5EF4-FFF2-40B4-BE49-F238E27FC236}">
                <a16:creationId xmlns:a16="http://schemas.microsoft.com/office/drawing/2014/main" id="{DB9ECF80-E3D1-ED4E-B84B-DAF59056A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644900"/>
            <a:ext cx="1466850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5" name="Picture 13" descr="http://www.speakchina.kr/files/attach/images/7575/398/076/4.jpg">
            <a:extLst>
              <a:ext uri="{FF2B5EF4-FFF2-40B4-BE49-F238E27FC236}">
                <a16:creationId xmlns:a16="http://schemas.microsoft.com/office/drawing/2014/main" id="{C3E30515-E48B-6540-BA42-82E917B64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8" y="1851025"/>
            <a:ext cx="11684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713E5E7-2B16-CA4C-B325-EADDB9CD7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2039" y="5663903"/>
            <a:ext cx="37799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dirty="0">
                <a:ea typeface="굴림" panose="020B0600000101010101" pitchFamily="34" charset="-127"/>
              </a:rPr>
              <a:t>재수가</a:t>
            </a:r>
            <a:r>
              <a:rPr lang="en-US" altLang="ko-KR" sz="1800" dirty="0">
                <a:ea typeface="굴림" panose="020B0600000101010101" pitchFamily="34" charset="-127"/>
              </a:rPr>
              <a:t> </a:t>
            </a:r>
            <a:r>
              <a:rPr lang="ko-KR" altLang="en-US" sz="1800" dirty="0">
                <a:ea typeface="굴림" panose="020B0600000101010101" pitchFamily="34" charset="-127"/>
              </a:rPr>
              <a:t>없다</a:t>
            </a:r>
            <a:r>
              <a:rPr lang="en-US" altLang="ko-KR" sz="1800" dirty="0">
                <a:ea typeface="굴림" panose="020B0600000101010101" pitchFamily="34" charset="-127"/>
              </a:rPr>
              <a:t>: bad luck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BB8987-C0A7-644F-B8CF-3991DAF0F7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789363"/>
            <a:ext cx="164147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77CE145-DE6B-9E42-B76E-26934D37AD9D}"/>
              </a:ext>
            </a:extLst>
          </p:cNvPr>
          <p:cNvSpPr txBox="1">
            <a:spLocks/>
          </p:cNvSpPr>
          <p:nvPr/>
        </p:nvSpPr>
        <p:spPr bwMode="auto">
          <a:xfrm>
            <a:off x="609600" y="44450"/>
            <a:ext cx="8229600" cy="1143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ko-KR" altLang="en-US" kern="0" dirty="0"/>
              <a:t>미신 </a:t>
            </a:r>
            <a:r>
              <a:rPr lang="en-US" altLang="ko-KR" kern="0" dirty="0"/>
              <a:t>(superstition)</a:t>
            </a:r>
            <a:r>
              <a:rPr lang="ko-KR" altLang="en-US" kern="0" dirty="0"/>
              <a:t> </a:t>
            </a:r>
            <a:r>
              <a:rPr lang="en-US" altLang="ko-KR" sz="3200" kern="0" dirty="0"/>
              <a:t>-</a:t>
            </a:r>
            <a:r>
              <a:rPr lang="ko-KR" altLang="en-US" sz="3200" kern="0" dirty="0"/>
              <a:t> 한국</a:t>
            </a:r>
            <a:r>
              <a:rPr lang="en-US" altLang="ko-KR" sz="3200" kern="0" dirty="0"/>
              <a:t> </a:t>
            </a:r>
            <a:endParaRPr lang="en-US" sz="3200" kern="0" dirty="0"/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0B8315B0-E3B5-3546-B9FC-AF21CFD760F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5426B9F-26E1-5B4D-8D1F-23C7E2732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168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" grpId="0" autoUpdateAnimBg="0"/>
      <p:bldP spid="7" grpId="0" autoUpdateAnimBg="0"/>
      <p:bldP spid="11" grpId="0" autoUpdateAnimBg="0"/>
      <p:bldP spid="12" grpId="0" autoUpdateAnimBg="0"/>
      <p:bldP spid="13" grpId="0" autoUpdateAnimBg="0"/>
      <p:bldP spid="1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57F8FB-0F49-E446-8E8E-7D422A927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114" y="2717100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밤에 손톱을 깎으면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DD608-AD26-B941-A962-50EB8B84D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890" y="2717100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쥐가 와서 </a:t>
            </a:r>
            <a:r>
              <a:rPr lang="ko-KR" altLang="en-US" sz="2400" dirty="0" err="1">
                <a:ea typeface="굴림" panose="020B0600000101010101" pitchFamily="34" charset="-127"/>
              </a:rPr>
              <a:t>먹는대요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88E16F-6E04-3642-869A-CDFD619EB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114" y="5397570"/>
            <a:ext cx="3743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빨간색으로 이름을 쓰면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2FC5A6-4823-754B-A386-3CA17974E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3678939"/>
            <a:ext cx="2447999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8000" b="1" dirty="0">
                <a:solidFill>
                  <a:srgbClr val="FF0000"/>
                </a:solidFill>
                <a:ea typeface="굴림" panose="020B0600000101010101" pitchFamily="34" charset="-127"/>
              </a:rPr>
              <a:t>이름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0B7D0B-5258-F24C-81A9-848A9D3D0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890" y="5397570"/>
            <a:ext cx="36718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그 사람이 </a:t>
            </a:r>
            <a:r>
              <a:rPr lang="ko-KR" altLang="en-US" sz="2400" dirty="0" err="1">
                <a:ea typeface="굴림" panose="020B0600000101010101" pitchFamily="34" charset="-127"/>
              </a:rPr>
              <a:t>죽는대요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15" name="Picture 14" descr="cross.WMF">
            <a:extLst>
              <a:ext uri="{FF2B5EF4-FFF2-40B4-BE49-F238E27FC236}">
                <a16:creationId xmlns:a16="http://schemas.microsoft.com/office/drawing/2014/main" id="{2C6D3F27-7153-1247-B6D2-319FCE738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180" y="3542848"/>
            <a:ext cx="19431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nailcutting.WMF">
            <a:extLst>
              <a:ext uri="{FF2B5EF4-FFF2-40B4-BE49-F238E27FC236}">
                <a16:creationId xmlns:a16="http://schemas.microsoft.com/office/drawing/2014/main" id="{494CEB50-D1EC-BD4C-93F6-582EFE73C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68190"/>
            <a:ext cx="1885950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mouse eating cheese.WMF">
            <a:extLst>
              <a:ext uri="{FF2B5EF4-FFF2-40B4-BE49-F238E27FC236}">
                <a16:creationId xmlns:a16="http://schemas.microsoft.com/office/drawing/2014/main" id="{79E801BD-7650-014F-934C-070E3B3C1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4664"/>
            <a:ext cx="20193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256E93F2-2853-B44D-BECC-B177F388357C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BBEE06E-2D8E-3B47-9158-E044683F7C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641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57425D-2D9A-B641-AE92-3BC3B4FA5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284538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밤에 피리를 불면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FAB1CA-91CE-C740-96D8-94CC79B60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3284538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뱀이 나와요</a:t>
            </a:r>
            <a:r>
              <a:rPr lang="en-US" altLang="ko-KR" sz="240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8E4D7C-F005-FB4B-8CA8-60B4106F2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5630863"/>
            <a:ext cx="3743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굴림" panose="020B0600000101010101" pitchFamily="34" charset="-127"/>
              </a:rPr>
              <a:t>돼지 꿈을 꾸면 </a:t>
            </a:r>
            <a:endParaRPr lang="ko-KR" altLang="en-US" sz="2400">
              <a:ea typeface="굴림" panose="020B0600000101010101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6918B5-D0BF-664E-A1C9-3B447E6A6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589588"/>
            <a:ext cx="36718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돈이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생겨요</a:t>
            </a:r>
            <a:r>
              <a:rPr lang="en-US" altLang="ko-KR" sz="2400"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19" name="Picture 15" descr="pig.WMF">
            <a:extLst>
              <a:ext uri="{FF2B5EF4-FFF2-40B4-BE49-F238E27FC236}">
                <a16:creationId xmlns:a16="http://schemas.microsoft.com/office/drawing/2014/main" id="{411E6BC1-255D-1249-9564-85F81B2E4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933825"/>
            <a:ext cx="180975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5DDC3C-AB6F-834A-825F-D5C0178CB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3933825"/>
            <a:ext cx="21844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0" name="Picture 2" descr="https://encrypted-tbn1.gstatic.com/images?q=tbn:ANd9GcQz3bNRR1T-xkzd68dCqLZMbm14hKMeJgi3LNW_Kg0lqrYBtr9rJQ">
            <a:extLst>
              <a:ext uri="{FF2B5EF4-FFF2-40B4-BE49-F238E27FC236}">
                <a16:creationId xmlns:a16="http://schemas.microsoft.com/office/drawing/2014/main" id="{01BFE1CB-88A9-6343-B021-395137457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3" y="941388"/>
            <a:ext cx="25241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4" name="Picture 6" descr="http://upload.barobook.com/ijakga/old_upload/2007/09/08/11.JPG">
            <a:extLst>
              <a:ext uri="{FF2B5EF4-FFF2-40B4-BE49-F238E27FC236}">
                <a16:creationId xmlns:a16="http://schemas.microsoft.com/office/drawing/2014/main" id="{AAEA3726-0F06-C94B-8F6D-CB8558CC3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69900"/>
            <a:ext cx="30384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E960F964-1A3E-3A41-9314-3AA7A43DF4F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6E957B-9B6F-874E-8FBA-AACA07569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733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9F448A-B6A5-EA46-A6C5-1113B2404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205" y="2895364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아침에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미역국을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먹으면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83B10F-8EFB-6646-AD04-A7715FE2B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449" y="2851944"/>
            <a:ext cx="2533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시험을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못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봐요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E505D3-4489-A74F-BF1B-8515BB3C5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40" y="5467067"/>
            <a:ext cx="496938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여자</a:t>
            </a:r>
            <a:r>
              <a:rPr lang="en-US" altLang="ko-KR" sz="2400">
                <a:ea typeface="굴림" panose="020B0600000101010101" pitchFamily="34" charset="-127"/>
              </a:rPr>
              <a:t>/</a:t>
            </a:r>
            <a:r>
              <a:rPr lang="ko-KR" altLang="en-US" sz="2400">
                <a:ea typeface="굴림" panose="020B0600000101010101" pitchFamily="34" charset="-127"/>
              </a:rPr>
              <a:t>남자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친구한테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신발을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사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주면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3AC0F6-6989-A841-B4CF-691A5AE11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144" y="5467067"/>
            <a:ext cx="144016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차여요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105478" name="Picture 1">
            <a:extLst>
              <a:ext uri="{FF2B5EF4-FFF2-40B4-BE49-F238E27FC236}">
                <a16:creationId xmlns:a16="http://schemas.microsoft.com/office/drawing/2014/main" id="{8DB4D2DD-B77B-5B4F-B63A-D85AF3838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13319"/>
            <a:ext cx="1871662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1B7255-1FB5-EA41-98F1-C6C88565E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990" y="620688"/>
            <a:ext cx="241141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">
            <a:extLst>
              <a:ext uri="{FF2B5EF4-FFF2-40B4-BE49-F238E27FC236}">
                <a16:creationId xmlns:a16="http://schemas.microsoft.com/office/drawing/2014/main" id="{4464A784-FE15-0C4D-8D78-7ECF5883279D}"/>
              </a:ext>
            </a:extLst>
          </p:cNvPr>
          <p:cNvGrpSpPr>
            <a:grpSpLocks/>
          </p:cNvGrpSpPr>
          <p:nvPr/>
        </p:nvGrpSpPr>
        <p:grpSpPr bwMode="auto">
          <a:xfrm>
            <a:off x="1026492" y="3775075"/>
            <a:ext cx="3390900" cy="1441450"/>
            <a:chOff x="251520" y="4077072"/>
            <a:chExt cx="3390805" cy="1441720"/>
          </a:xfrm>
        </p:grpSpPr>
        <p:pic>
          <p:nvPicPr>
            <p:cNvPr id="105483" name="Picture 4">
              <a:extLst>
                <a:ext uri="{FF2B5EF4-FFF2-40B4-BE49-F238E27FC236}">
                  <a16:creationId xmlns:a16="http://schemas.microsoft.com/office/drawing/2014/main" id="{00EB6CC2-A431-E24A-A07B-BA0454DBA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149080"/>
              <a:ext cx="1835696" cy="136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84" name="Picture 6">
              <a:extLst>
                <a:ext uri="{FF2B5EF4-FFF2-40B4-BE49-F238E27FC236}">
                  <a16:creationId xmlns:a16="http://schemas.microsoft.com/office/drawing/2014/main" id="{2C48EBE5-CC24-F141-A338-8BBE6776A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077072"/>
              <a:ext cx="1446589" cy="1440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0CD18A0-07CE-414F-967F-3E4BEE5C9C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840" y="3536964"/>
            <a:ext cx="2087562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1106C170-FD85-A14C-98F6-081E48EB2FBD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8589681-2AE6-CD4F-9658-A7E9228B5F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266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29659-029E-9341-8A8E-BB3B7541E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6395BB9-89BD-1B45-9051-D1599767D0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638"/>
            <a:ext cx="8435280" cy="610669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B9B9271-B1A6-014F-B13A-BE471445D560}"/>
                  </a:ext>
                </a:extLst>
              </p14:cNvPr>
              <p14:cNvContentPartPr/>
              <p14:nvPr/>
            </p14:nvContentPartPr>
            <p14:xfrm>
              <a:off x="3457783" y="2758211"/>
              <a:ext cx="1647360" cy="53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B9B9271-B1A6-014F-B13A-BE471445D56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03783" y="2650571"/>
                <a:ext cx="1755000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66478BA-95F1-AB4D-ABE1-A5A3D5C7F4C0}"/>
                  </a:ext>
                </a:extLst>
              </p14:cNvPr>
              <p14:cNvContentPartPr/>
              <p14:nvPr/>
            </p14:nvContentPartPr>
            <p14:xfrm>
              <a:off x="3460303" y="4094171"/>
              <a:ext cx="1099080" cy="316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66478BA-95F1-AB4D-ABE1-A5A3D5C7F4C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06663" y="3986171"/>
                <a:ext cx="1206720" cy="2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233EEDD-E92F-494C-9D23-58CF1DF99D24}"/>
                  </a:ext>
                </a:extLst>
              </p14:cNvPr>
              <p14:cNvContentPartPr/>
              <p14:nvPr/>
            </p14:nvContentPartPr>
            <p14:xfrm>
              <a:off x="3484423" y="5223851"/>
              <a:ext cx="1621800" cy="1501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233EEDD-E92F-494C-9D23-58CF1DF99D2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30423" y="5116211"/>
                <a:ext cx="172944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C851D90-72DC-064B-9368-EBCF1DAF2106}"/>
                  </a:ext>
                </a:extLst>
              </p14:cNvPr>
              <p14:cNvContentPartPr/>
              <p14:nvPr/>
            </p14:nvContentPartPr>
            <p14:xfrm>
              <a:off x="4022263" y="4547411"/>
              <a:ext cx="293040" cy="27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C851D90-72DC-064B-9368-EBCF1DAF210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68263" y="4439411"/>
                <a:ext cx="400680" cy="243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4686667E-8F27-A14F-BAE4-05AD780598A1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2901064"/>
      </p:ext>
    </p:extLst>
  </p:cSld>
  <p:clrMapOvr>
    <a:masterClrMapping/>
  </p:clrMapOvr>
  <p:transition spd="slow"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787DB-67B2-4647-A28E-88FF18366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D27C931-762B-A341-9F3D-F667A5DEE3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5962674"/>
          </a:xfrm>
        </p:spPr>
      </p:pic>
      <p:sp>
        <p:nvSpPr>
          <p:cNvPr id="7" name="Donut 6">
            <a:extLst>
              <a:ext uri="{FF2B5EF4-FFF2-40B4-BE49-F238E27FC236}">
                <a16:creationId xmlns:a16="http://schemas.microsoft.com/office/drawing/2014/main" id="{72F7CE29-B401-1941-B43C-9296584AFAC6}"/>
              </a:ext>
            </a:extLst>
          </p:cNvPr>
          <p:cNvSpPr/>
          <p:nvPr/>
        </p:nvSpPr>
        <p:spPr>
          <a:xfrm>
            <a:off x="1379373" y="3748686"/>
            <a:ext cx="380398" cy="3693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22D62CCE-8788-074B-B30C-220A44203C96}"/>
              </a:ext>
            </a:extLst>
          </p:cNvPr>
          <p:cNvSpPr/>
          <p:nvPr/>
        </p:nvSpPr>
        <p:spPr>
          <a:xfrm>
            <a:off x="1368487" y="824366"/>
            <a:ext cx="380398" cy="3693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147A653-CC92-B848-A947-0AE0D7544BD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2741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0C1F7-88C9-1D4F-8595-794DA91D7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7DB4B5F-76D5-3C46-A888-3A09C62EC5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638"/>
            <a:ext cx="8435280" cy="5851525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F658848-AA30-A247-902F-2EBC2BE13291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6756455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1FBB0-33E6-0646-886E-192EBFCC8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816377-DD95-364E-909F-426E4E1CCE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5" y="82661"/>
            <a:ext cx="8568952" cy="551663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7C2168-C9E2-FE47-B7E7-9A9F64D0530B}"/>
              </a:ext>
            </a:extLst>
          </p:cNvPr>
          <p:cNvSpPr txBox="1"/>
          <p:nvPr/>
        </p:nvSpPr>
        <p:spPr>
          <a:xfrm>
            <a:off x="827584" y="5733256"/>
            <a:ext cx="7488832" cy="46166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새 단어를 이용해 글을 써 봅시다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7710F72-CB23-F246-9533-B7773268E8AB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7928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제목 1">
            <a:extLst>
              <a:ext uri="{FF2B5EF4-FFF2-40B4-BE49-F238E27FC236}">
                <a16:creationId xmlns:a16="http://schemas.microsoft.com/office/drawing/2014/main" id="{FE1354AF-015F-404E-94A3-7AEA3A8A10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23694" y="-8278"/>
            <a:ext cx="9144000" cy="1143000"/>
          </a:xfrm>
          <a:solidFill>
            <a:srgbClr val="FFC000"/>
          </a:solidFill>
        </p:spPr>
        <p:txBody>
          <a:bodyPr/>
          <a:lstStyle/>
          <a:p>
            <a:r>
              <a:rPr kumimoji="1" lang="en-US" altLang="en-US" dirty="0"/>
              <a:t>Do now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FAFA741-E2B4-884B-ACE5-0F57ADE58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05699"/>
            <a:ext cx="9110924" cy="1122207"/>
          </a:xfrm>
          <a:solidFill>
            <a:srgbClr val="FFFF00"/>
          </a:solidFill>
        </p:spPr>
        <p:txBody>
          <a:bodyPr/>
          <a:lstStyle/>
          <a:p>
            <a:pPr marL="0" indent="0">
              <a:buNone/>
              <a:defRPr/>
            </a:pPr>
            <a:r>
              <a:rPr kumimoji="1" lang="ko-KR" altLang="en-US" sz="1600" dirty="0"/>
              <a:t>* </a:t>
            </a:r>
            <a:r>
              <a:rPr kumimoji="1" lang="en-US" altLang="ko-US" sz="1600" dirty="0"/>
              <a:t>Quizizz  </a:t>
            </a:r>
            <a:r>
              <a:rPr kumimoji="1" lang="ko-KR" altLang="en-US" sz="1600" dirty="0"/>
              <a:t>사이트나 </a:t>
            </a:r>
            <a:r>
              <a:rPr kumimoji="1" lang="en-US" altLang="ko-KR" sz="1600" dirty="0"/>
              <a:t>Kahoot </a:t>
            </a:r>
            <a:r>
              <a:rPr kumimoji="1" lang="ko-KR" altLang="en-US" sz="1600" dirty="0"/>
              <a:t>사이트로 연결해 수업 전에 재미있는 한글 게임을 해 봅시다</a:t>
            </a:r>
            <a:r>
              <a:rPr kumimoji="1" lang="en-US" altLang="ko-KR" sz="1600" dirty="0"/>
              <a:t>.</a:t>
            </a:r>
          </a:p>
          <a:p>
            <a:pPr marL="0" indent="0">
              <a:buFontTx/>
              <a:buNone/>
              <a:defRPr/>
            </a:pPr>
            <a:r>
              <a:rPr kumimoji="1" lang="ko-KR" altLang="en-US" sz="1600" dirty="0"/>
              <a:t>  </a:t>
            </a:r>
            <a:r>
              <a:rPr kumimoji="1" lang="en-US" altLang="ko-KR" sz="1600" dirty="0"/>
              <a:t>(</a:t>
            </a:r>
            <a:r>
              <a:rPr kumimoji="1" lang="ko-KR" altLang="en-US" sz="1600" dirty="0"/>
              <a:t>참조</a:t>
            </a:r>
            <a:r>
              <a:rPr kumimoji="1" lang="en-US" altLang="ko-KR" sz="1600" dirty="0"/>
              <a:t>:</a:t>
            </a:r>
            <a:r>
              <a:rPr kumimoji="1" lang="ko-KR" altLang="en-US" sz="1600" dirty="0"/>
              <a:t> 수업 시작 전에</a:t>
            </a:r>
            <a:r>
              <a:rPr kumimoji="1" lang="en-US" altLang="ko-KR" sz="1600" dirty="0"/>
              <a:t>,</a:t>
            </a:r>
            <a:r>
              <a:rPr kumimoji="1" lang="ko-KR" altLang="en-US" sz="1600" dirty="0"/>
              <a:t> 컴퓨터 온라인 수업을 위해 </a:t>
            </a:r>
            <a:r>
              <a:rPr kumimoji="1" lang="ko-KR" altLang="en-US" sz="1600" dirty="0" err="1"/>
              <a:t>화상수업을</a:t>
            </a:r>
            <a:r>
              <a:rPr kumimoji="1" lang="ko-KR" altLang="en-US" sz="1600" dirty="0"/>
              <a:t> 연결할 때</a:t>
            </a:r>
            <a:r>
              <a:rPr kumimoji="1" lang="en-US" altLang="ko-KR" sz="1600" dirty="0"/>
              <a:t>,</a:t>
            </a:r>
            <a:r>
              <a:rPr kumimoji="1" lang="ko-KR" altLang="en-US" sz="1600" dirty="0"/>
              <a:t> 이 사이트의 연결도 학부모님께 도움을 요청합니다</a:t>
            </a:r>
            <a:r>
              <a:rPr kumimoji="1" lang="en-US" altLang="ko-KR" sz="1600" dirty="0"/>
              <a:t>.</a:t>
            </a:r>
            <a:r>
              <a:rPr kumimoji="1" lang="ko-KR" altLang="en-US" sz="1600" dirty="0"/>
              <a:t> 학부모가 컴퓨터 상황을 점검한 후에 학생들이 화상 온라인 수업에 참여합니다</a:t>
            </a:r>
            <a:r>
              <a:rPr kumimoji="1" lang="en-US" altLang="ko-KR" sz="1600" dirty="0"/>
              <a:t>.)</a:t>
            </a:r>
            <a:r>
              <a:rPr lang="ko-KR" altLang="en-US" sz="1400" dirty="0"/>
              <a:t> </a:t>
            </a:r>
            <a:endParaRPr kumimoji="1" lang="en-US" altLang="ko-KR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219836-4F63-E849-9854-3B61F8EEFE17}"/>
              </a:ext>
            </a:extLst>
          </p:cNvPr>
          <p:cNvSpPr txBox="1"/>
          <p:nvPr/>
        </p:nvSpPr>
        <p:spPr>
          <a:xfrm>
            <a:off x="-7156" y="3719193"/>
            <a:ext cx="915115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altLang="en-US" dirty="0"/>
              <a:t>Quizizz - Class code: XXXXX</a:t>
            </a:r>
          </a:p>
          <a:p>
            <a:pPr>
              <a:defRPr/>
            </a:pPr>
            <a:r>
              <a:rPr kumimoji="1" lang="en-US" altLang="en-US" dirty="0"/>
              <a:t>Kahoot - Class code: XXXXX </a:t>
            </a: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F5FF976-AB6F-5941-A4A4-3360039838C2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ADD518-B34D-424C-8B1E-B435A76DCA8F}"/>
              </a:ext>
            </a:extLst>
          </p:cNvPr>
          <p:cNvSpPr txBox="1"/>
          <p:nvPr/>
        </p:nvSpPr>
        <p:spPr>
          <a:xfrm>
            <a:off x="15328" y="2565718"/>
            <a:ext cx="9117786" cy="1015663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>
              <a:buNone/>
              <a:defRPr/>
            </a:pPr>
            <a:r>
              <a:rPr lang="ko-KR" altLang="en-US" sz="2000" dirty="0"/>
              <a:t>예</a:t>
            </a:r>
            <a:r>
              <a:rPr lang="en-US" altLang="ko-KR" sz="2000" dirty="0"/>
              <a:t>:</a:t>
            </a:r>
            <a:r>
              <a:rPr lang="ko-KR" altLang="en-US" sz="2000" dirty="0"/>
              <a:t> </a:t>
            </a:r>
            <a:r>
              <a:rPr lang="ko-KR" altLang="en-US" sz="2000" i="1" dirty="0"/>
              <a:t>게임은 교사가 게임 창을 열 때마다 코드가 다릅니다</a:t>
            </a:r>
            <a:r>
              <a:rPr lang="en-US" altLang="ko-KR" sz="2000" i="1" dirty="0"/>
              <a:t>.</a:t>
            </a:r>
            <a:br>
              <a:rPr lang="ko-KR" altLang="en-US" sz="2000" i="1" dirty="0"/>
            </a:br>
            <a:r>
              <a:rPr lang="en-US" altLang="ko-KR" sz="2000" i="1" dirty="0" err="1"/>
              <a:t>Quzizz.com</a:t>
            </a:r>
            <a:endParaRPr lang="en-US" altLang="ko-KR" sz="2000" i="1" dirty="0"/>
          </a:p>
          <a:p>
            <a:pPr marL="0" indent="0">
              <a:buNone/>
              <a:defRPr/>
            </a:pPr>
            <a:r>
              <a:rPr kumimoji="1" lang="en-US" altLang="en-US" sz="2000" i="1" dirty="0" err="1"/>
              <a:t>Kahoot.com</a:t>
            </a:r>
            <a:endParaRPr kumimoji="1" lang="ko-US" altLang="en-US" sz="2000" dirty="0"/>
          </a:p>
        </p:txBody>
      </p:sp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EC6DB7F-E00E-4340-8CEE-903E47A75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73" y="4398925"/>
            <a:ext cx="9157173" cy="160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56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  <p:bldP spid="3" grpId="0" uiExpand="1" build="p" animBg="1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077E5-ECA3-714C-9690-6B352E834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F678EC9-FF45-8347-8A10-999BD37FD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74638"/>
            <a:ext cx="8363272" cy="495456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880EA4-43BC-D347-B561-37A4BC885E59}"/>
              </a:ext>
            </a:extLst>
          </p:cNvPr>
          <p:cNvSpPr txBox="1"/>
          <p:nvPr/>
        </p:nvSpPr>
        <p:spPr>
          <a:xfrm>
            <a:off x="457201" y="5445223"/>
            <a:ext cx="8363272" cy="64008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sz="2400" dirty="0"/>
              <a:t>질문</a:t>
            </a:r>
            <a:r>
              <a:rPr lang="en-US" altLang="ko-KR" sz="2400" dirty="0"/>
              <a:t>:</a:t>
            </a:r>
            <a:r>
              <a:rPr lang="ko-KR" altLang="en-US" sz="2400" dirty="0"/>
              <a:t> 여러분은 </a:t>
            </a:r>
            <a:r>
              <a:rPr lang="en-US" altLang="ko-KR" sz="2400" dirty="0"/>
              <a:t>’</a:t>
            </a:r>
            <a:r>
              <a:rPr lang="ko-KR" altLang="en-US" sz="2400" dirty="0"/>
              <a:t>빨리 빨리</a:t>
            </a:r>
            <a:r>
              <a:rPr lang="en-US" altLang="ko-KR" sz="2400" dirty="0"/>
              <a:t>’</a:t>
            </a:r>
            <a:r>
              <a:rPr lang="ko-KR" altLang="en-US" sz="2400" dirty="0"/>
              <a:t> 한국 문화에 대한 경험이 있나요</a:t>
            </a:r>
            <a:r>
              <a:rPr lang="en-US" altLang="ko-KR" sz="2400" dirty="0"/>
              <a:t>?</a:t>
            </a: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9E255E0-74B7-B447-AA71-C1406FEEA35B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0386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1140D-D2D7-F14B-BBB1-43F4BF89FA3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>
                <a:ln>
                  <a:solidFill>
                    <a:sysClr val="windowText" lastClr="000000"/>
                  </a:solidFill>
                </a:ln>
              </a:rPr>
              <a:t>‘</a:t>
            </a:r>
            <a:r>
              <a:rPr lang="ko-KR" altLang="en-US" dirty="0">
                <a:ln>
                  <a:solidFill>
                    <a:sysClr val="windowText" lastClr="000000"/>
                  </a:solidFill>
                </a:ln>
              </a:rPr>
              <a:t>세계의 금기</a:t>
            </a:r>
            <a:r>
              <a:rPr lang="en-US" altLang="ko-KR" dirty="0">
                <a:ln>
                  <a:solidFill>
                    <a:sysClr val="windowText" lastClr="000000"/>
                  </a:solidFill>
                </a:ln>
              </a:rPr>
              <a:t>’</a:t>
            </a:r>
            <a:r>
              <a:rPr lang="ko-KR" altLang="en-US" dirty="0">
                <a:ln>
                  <a:solidFill>
                    <a:sysClr val="windowText" lastClr="000000"/>
                  </a:solidFill>
                </a:ln>
              </a:rPr>
              <a:t>에 대해서</a:t>
            </a:r>
            <a:endParaRPr lang="en-U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325BB-8955-C047-BD36-99F763371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0" y="1556793"/>
            <a:ext cx="8229600" cy="1440160"/>
          </a:xfrm>
        </p:spPr>
        <p:txBody>
          <a:bodyPr/>
          <a:lstStyle/>
          <a:p>
            <a:r>
              <a:rPr lang="en-US" altLang="ko-KR" dirty="0"/>
              <a:t>“</a:t>
            </a:r>
            <a:r>
              <a:rPr lang="ko-KR" altLang="en-US" dirty="0"/>
              <a:t>세계의 다른 금기 사항</a:t>
            </a:r>
            <a:r>
              <a:rPr lang="en-US" altLang="ko-KR" dirty="0"/>
              <a:t>”</a:t>
            </a:r>
            <a:r>
              <a:rPr lang="ko-KR" altLang="en-US" dirty="0"/>
              <a:t>에 대한 다음 영상을 보세요</a:t>
            </a:r>
            <a:r>
              <a:rPr lang="en-US" altLang="ko-KR" dirty="0"/>
              <a:t>.</a:t>
            </a:r>
          </a:p>
          <a:p>
            <a:r>
              <a:rPr lang="en-US" sz="2400" dirty="0">
                <a:hlinkClick r:id="rId2"/>
              </a:rPr>
              <a:t>https://www.youtube.com/watch?v=fwzD3NIBOpk</a:t>
            </a:r>
            <a:endParaRPr lang="en-US" altLang="ko-KR" sz="2400" dirty="0"/>
          </a:p>
          <a:p>
            <a:endParaRPr lang="en-US" altLang="ko-KR" dirty="0"/>
          </a:p>
        </p:txBody>
      </p:sp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9DB0F6C5-F934-8C4D-825F-9335DA007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136108"/>
            <a:ext cx="7632848" cy="3173212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E7499DC-0D55-8448-92B3-31960218903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706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1140D-D2D7-F14B-BBB1-43F4BF89F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7" y="332656"/>
            <a:ext cx="8081321" cy="10849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＂</a:t>
            </a:r>
            <a:r>
              <a:rPr lang="ko-KR" alt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세계의 다른 금기</a:t>
            </a:r>
            <a:r>
              <a:rPr lang="en-US" altLang="ko-K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”</a:t>
            </a:r>
            <a:r>
              <a:rPr lang="ko-KR" alt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영상을 보고   </a:t>
            </a:r>
            <a:r>
              <a:rPr lang="en-US" altLang="ko-K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쓰기 숙제</a:t>
            </a:r>
            <a:r>
              <a:rPr lang="en-US" altLang="ko-K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325BB-8955-C047-BD36-99F763371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7" y="4060722"/>
            <a:ext cx="8081321" cy="2176590"/>
          </a:xfrm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ko-KR" altLang="en-US" sz="2000" dirty="0"/>
              <a:t>과제</a:t>
            </a:r>
            <a:r>
              <a:rPr lang="en-US" altLang="ko-KR" sz="2000" dirty="0"/>
              <a:t>: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ko-KR" altLang="en-US" sz="2000" dirty="0"/>
              <a:t>세계의 여러 나라에는 각기 다른 나라별 금기사항들이 있습니다</a:t>
            </a:r>
            <a:r>
              <a:rPr lang="en-US" altLang="ko-KR" sz="2000" dirty="0"/>
              <a:t>.</a:t>
            </a:r>
            <a:r>
              <a:rPr lang="ko-KR" altLang="en-US" sz="2000" dirty="0"/>
              <a:t> 이 영상을 보고 어느 나라에서는 어떤 것은 하면 안 되는 것인지를 알아봅시다</a:t>
            </a:r>
            <a:r>
              <a:rPr lang="en-US" altLang="ko-KR" sz="2000" dirty="0"/>
              <a:t>.</a:t>
            </a:r>
            <a:r>
              <a:rPr lang="ko-KR" altLang="en-US" sz="2000" dirty="0"/>
              <a:t> 세 나라 이상을 골라 그 나라의 금기 사항을 정리해 적어 봅시다</a:t>
            </a:r>
            <a:r>
              <a:rPr lang="en-US" altLang="ko-KR" sz="2000" dirty="0"/>
              <a:t>.</a:t>
            </a:r>
          </a:p>
          <a:p>
            <a:pPr marL="514350" indent="-514350">
              <a:buAutoNum type="arabicPeriod"/>
            </a:pPr>
            <a:endParaRPr lang="en-US" altLang="ko-KR" sz="1600" dirty="0"/>
          </a:p>
          <a:p>
            <a:pPr marL="514350" indent="-514350">
              <a:buAutoNum type="arabicPeriod"/>
            </a:pPr>
            <a:endParaRPr lang="en-US" altLang="ko-KR" sz="1600" dirty="0"/>
          </a:p>
        </p:txBody>
      </p:sp>
      <p:pic>
        <p:nvPicPr>
          <p:cNvPr id="6" name="Picture 5" descr="A person holding a sign&#10;&#10;Description automatically generated">
            <a:extLst>
              <a:ext uri="{FF2B5EF4-FFF2-40B4-BE49-F238E27FC236}">
                <a16:creationId xmlns:a16="http://schemas.microsoft.com/office/drawing/2014/main" id="{F97665E6-8CA0-C441-A391-3E3F37DB3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1515044"/>
            <a:ext cx="8081321" cy="24482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36B71C92-6E37-7845-875E-338252A75EE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199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/>
              <a:t>L 13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r>
              <a:rPr kumimoji="1" lang="en-US" altLang="ko-KR" dirty="0"/>
              <a:t>13</a:t>
            </a:r>
            <a:r>
              <a:rPr kumimoji="1" lang="ko-KR" altLang="en-US" dirty="0"/>
              <a:t>과 단어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“</a:t>
            </a:r>
            <a:r>
              <a:rPr kumimoji="1" lang="ko-KR" altLang="en-US" dirty="0"/>
              <a:t>제가 뭘 제일 좋아하는지 아세요</a:t>
            </a:r>
            <a:r>
              <a:rPr kumimoji="1" lang="en-US" altLang="ko-KR" dirty="0"/>
              <a:t>?”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http://gg.gg/i6uk0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5A7DC957-56BB-5B46-A79D-D25DDB247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2" y="3861047"/>
            <a:ext cx="8864298" cy="207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456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rgbClr val="00B0F0"/>
          </a:solidFill>
        </p:spPr>
        <p:txBody>
          <a:bodyPr/>
          <a:lstStyle/>
          <a:p>
            <a:r>
              <a:rPr lang="en-US" dirty="0"/>
              <a:t>Workbook P.</a:t>
            </a:r>
            <a:r>
              <a:rPr lang="en-US" altLang="ko-KR" dirty="0"/>
              <a:t>51</a:t>
            </a:r>
            <a:r>
              <a:rPr lang="en-US" dirty="0"/>
              <a:t>-5</a:t>
            </a:r>
            <a:r>
              <a:rPr lang="en-US" altLang="ko-KR" dirty="0"/>
              <a:t>4</a:t>
            </a:r>
            <a:r>
              <a:rPr lang="en-US" dirty="0"/>
              <a:t> </a:t>
            </a:r>
            <a:r>
              <a:rPr lang="en-US" sz="3200" dirty="0"/>
              <a:t>(</a:t>
            </a:r>
            <a:r>
              <a:rPr lang="ko-KR" altLang="en-US" sz="3200" dirty="0"/>
              <a:t>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66FC6B6-D48F-DB4A-99ED-38126E9A44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28" y="1052736"/>
            <a:ext cx="8229600" cy="500141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C992AC-CA5C-2140-A412-5A2EF8E87195}"/>
              </a:ext>
            </a:extLst>
          </p:cNvPr>
          <p:cNvSpPr txBox="1"/>
          <p:nvPr/>
        </p:nvSpPr>
        <p:spPr>
          <a:xfrm>
            <a:off x="1835696" y="4509120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눈을 </a:t>
            </a:r>
            <a:r>
              <a:rPr lang="ko-KR" altLang="en-US" sz="1600" b="1" dirty="0">
                <a:solidFill>
                  <a:srgbClr val="0070C0"/>
                </a:solidFill>
              </a:rPr>
              <a:t>쳐다보다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86E2E2-3B64-1A44-921F-4F2276ED1048}"/>
              </a:ext>
            </a:extLst>
          </p:cNvPr>
          <p:cNvSpPr txBox="1"/>
          <p:nvPr/>
        </p:nvSpPr>
        <p:spPr>
          <a:xfrm>
            <a:off x="1835696" y="4878452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rgbClr val="0070C0"/>
                </a:solidFill>
              </a:rPr>
              <a:t>코를</a:t>
            </a:r>
            <a:r>
              <a:rPr lang="ko-KR" altLang="en-US" sz="1600" b="1" dirty="0">
                <a:solidFill>
                  <a:srgbClr val="FF0000"/>
                </a:solidFill>
              </a:rPr>
              <a:t> </a:t>
            </a:r>
            <a:r>
              <a:rPr lang="ko-KR" altLang="en-US" sz="1600" b="1" dirty="0">
                <a:solidFill>
                  <a:srgbClr val="0070C0"/>
                </a:solidFill>
              </a:rPr>
              <a:t>풀다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86FBFC-56FC-F54D-900E-3852474F9DD0}"/>
              </a:ext>
            </a:extLst>
          </p:cNvPr>
          <p:cNvSpPr txBox="1"/>
          <p:nvPr/>
        </p:nvSpPr>
        <p:spPr>
          <a:xfrm>
            <a:off x="1825824" y="5215638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rgbClr val="0070C0"/>
                </a:solidFill>
              </a:rPr>
              <a:t>팔꿈치를 대다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28DB27-B568-B943-81B3-326F2384B552}"/>
              </a:ext>
            </a:extLst>
          </p:cNvPr>
          <p:cNvSpPr txBox="1"/>
          <p:nvPr/>
        </p:nvSpPr>
        <p:spPr>
          <a:xfrm>
            <a:off x="1825824" y="5584970"/>
            <a:ext cx="1522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rgbClr val="0070C0"/>
                </a:solidFill>
              </a:rPr>
              <a:t>재채기를 하다</a:t>
            </a:r>
            <a:endParaRPr lang="en-US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620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2D85B74-4D3F-704C-83CB-ADBB1BF3B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8568952" cy="612068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C2940D-5040-FC4C-9D03-4BF7C17B184A}"/>
              </a:ext>
            </a:extLst>
          </p:cNvPr>
          <p:cNvSpPr txBox="1"/>
          <p:nvPr/>
        </p:nvSpPr>
        <p:spPr>
          <a:xfrm>
            <a:off x="3203848" y="3068960"/>
            <a:ext cx="10801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떠들지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6B33B9-A696-B64C-8E59-C23B17B378B1}"/>
              </a:ext>
            </a:extLst>
          </p:cNvPr>
          <p:cNvSpPr txBox="1"/>
          <p:nvPr/>
        </p:nvSpPr>
        <p:spPr>
          <a:xfrm>
            <a:off x="2699792" y="3717032"/>
            <a:ext cx="79208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문화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0BF48D-1767-0F49-B5B2-62FD620D19DB}"/>
              </a:ext>
            </a:extLst>
          </p:cNvPr>
          <p:cNvSpPr txBox="1"/>
          <p:nvPr/>
        </p:nvSpPr>
        <p:spPr>
          <a:xfrm>
            <a:off x="4716016" y="4221088"/>
            <a:ext cx="79208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예절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977A8E-8DE3-004D-AEDB-6486569064DA}"/>
              </a:ext>
            </a:extLst>
          </p:cNvPr>
          <p:cNvSpPr txBox="1"/>
          <p:nvPr/>
        </p:nvSpPr>
        <p:spPr>
          <a:xfrm>
            <a:off x="3995936" y="4797152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쳐다봐서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52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D490A82-CD2F-944E-BA8A-E17A923772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72" y="260648"/>
            <a:ext cx="8820472" cy="6048672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D2D8987-FAB6-C64A-BBE4-96A5440F131D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EEE2FC-F102-1E48-8C0E-01E5BFFF608D}"/>
              </a:ext>
            </a:extLst>
          </p:cNvPr>
          <p:cNvSpPr txBox="1"/>
          <p:nvPr/>
        </p:nvSpPr>
        <p:spPr>
          <a:xfrm>
            <a:off x="1979712" y="3339414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더운가</a:t>
            </a:r>
            <a:r>
              <a:rPr lang="ko-KR" altLang="en-US" dirty="0"/>
              <a:t> 봐요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FCF4BA-B3A6-7642-9C16-1D674D3AF33E}"/>
              </a:ext>
            </a:extLst>
          </p:cNvPr>
          <p:cNvSpPr txBox="1"/>
          <p:nvPr/>
        </p:nvSpPr>
        <p:spPr>
          <a:xfrm>
            <a:off x="2195736" y="3789040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슬픈가 봐요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E817A9-473F-584E-A800-DA23D4024040}"/>
              </a:ext>
            </a:extLst>
          </p:cNvPr>
          <p:cNvSpPr txBox="1"/>
          <p:nvPr/>
        </p:nvSpPr>
        <p:spPr>
          <a:xfrm>
            <a:off x="2390257" y="4300229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바쁜가 봐요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FCE49F-FF91-9346-998B-BC3CD57F8A0F}"/>
              </a:ext>
            </a:extLst>
          </p:cNvPr>
          <p:cNvSpPr txBox="1"/>
          <p:nvPr/>
        </p:nvSpPr>
        <p:spPr>
          <a:xfrm>
            <a:off x="2552329" y="4771186"/>
            <a:ext cx="1440161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친한가</a:t>
            </a:r>
            <a:r>
              <a:rPr lang="ko-KR" altLang="en-US" dirty="0"/>
              <a:t> 봐요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11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6A1DFAFD-D3C8-6044-BB17-03CA9E3D7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16222"/>
            <a:ext cx="8496944" cy="5793507"/>
          </a:xfrm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9982AC93-FE8A-9B4F-8904-47357996B30D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E02B241-8662-3748-ACF4-88D8523493CB}"/>
              </a:ext>
            </a:extLst>
          </p:cNvPr>
          <p:cNvCxnSpPr>
            <a:cxnSpLocks/>
          </p:cNvCxnSpPr>
          <p:nvPr/>
        </p:nvCxnSpPr>
        <p:spPr>
          <a:xfrm>
            <a:off x="3563888" y="2060848"/>
            <a:ext cx="2736304" cy="9361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E5F0BB5-E6EA-CB4E-8C8A-C58024BF4D0B}"/>
              </a:ext>
            </a:extLst>
          </p:cNvPr>
          <p:cNvCxnSpPr>
            <a:cxnSpLocks/>
          </p:cNvCxnSpPr>
          <p:nvPr/>
        </p:nvCxnSpPr>
        <p:spPr>
          <a:xfrm flipV="1">
            <a:off x="3563888" y="1628800"/>
            <a:ext cx="2736304" cy="8640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17A76CF-09A3-0341-9BC4-6A9C6862A025}"/>
              </a:ext>
            </a:extLst>
          </p:cNvPr>
          <p:cNvCxnSpPr>
            <a:cxnSpLocks/>
          </p:cNvCxnSpPr>
          <p:nvPr/>
        </p:nvCxnSpPr>
        <p:spPr>
          <a:xfrm>
            <a:off x="3563888" y="2996952"/>
            <a:ext cx="2736304" cy="432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96EC2E1-A54D-8F44-9EA2-212357172DBD}"/>
              </a:ext>
            </a:extLst>
          </p:cNvPr>
          <p:cNvCxnSpPr>
            <a:cxnSpLocks/>
          </p:cNvCxnSpPr>
          <p:nvPr/>
        </p:nvCxnSpPr>
        <p:spPr>
          <a:xfrm flipV="1">
            <a:off x="3563888" y="2071734"/>
            <a:ext cx="2736304" cy="1368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8498B00-7C6F-F444-A24C-13F347F81BFC}"/>
              </a:ext>
            </a:extLst>
          </p:cNvPr>
          <p:cNvSpPr txBox="1"/>
          <p:nvPr/>
        </p:nvSpPr>
        <p:spPr>
          <a:xfrm>
            <a:off x="1547664" y="4103365"/>
            <a:ext cx="547260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로라가 기분이 좋은가 봐요</a:t>
            </a:r>
            <a:r>
              <a:rPr lang="en-US" altLang="ko-KR" dirty="0"/>
              <a:t>.</a:t>
            </a:r>
            <a:r>
              <a:rPr lang="ko-KR" altLang="en-US" dirty="0"/>
              <a:t> 아침부터 웃고 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2D23BF-9745-B14D-8680-870AB4D2F25F}"/>
              </a:ext>
            </a:extLst>
          </p:cNvPr>
          <p:cNvSpPr txBox="1"/>
          <p:nvPr/>
        </p:nvSpPr>
        <p:spPr>
          <a:xfrm>
            <a:off x="1547664" y="4569429"/>
            <a:ext cx="640871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제시카는 집이 먼가 봐요</a:t>
            </a:r>
            <a:r>
              <a:rPr lang="en-US" altLang="ko-KR" dirty="0"/>
              <a:t>.</a:t>
            </a:r>
            <a:r>
              <a:rPr lang="ko-KR" altLang="en-US" dirty="0"/>
              <a:t> 버스로 한 시간 동안 가야 한대요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C812E8-8D2D-B34D-A723-404BD923EFE0}"/>
              </a:ext>
            </a:extLst>
          </p:cNvPr>
          <p:cNvSpPr txBox="1"/>
          <p:nvPr/>
        </p:nvSpPr>
        <p:spPr>
          <a:xfrm>
            <a:off x="1546041" y="4970247"/>
            <a:ext cx="547260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오빠가 많이 피곤한가 봐요</a:t>
            </a:r>
            <a:r>
              <a:rPr lang="en-US" altLang="ko-KR" dirty="0"/>
              <a:t>.</a:t>
            </a:r>
            <a:r>
              <a:rPr lang="ko-KR" altLang="en-US" dirty="0"/>
              <a:t> 집에 오자마자 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651BCA-D5B1-874C-931E-B5CAF4D84433}"/>
              </a:ext>
            </a:extLst>
          </p:cNvPr>
          <p:cNvSpPr txBox="1"/>
          <p:nvPr/>
        </p:nvSpPr>
        <p:spPr>
          <a:xfrm>
            <a:off x="1547664" y="5451605"/>
            <a:ext cx="705678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저 분이 새로 오신 선생님인가 봐요</a:t>
            </a:r>
            <a:r>
              <a:rPr lang="en-US" altLang="ko-KR" dirty="0"/>
              <a:t>.</a:t>
            </a:r>
            <a:r>
              <a:rPr lang="ko-KR" altLang="en-US" dirty="0"/>
              <a:t> 학교에서 처음 보는 분이에요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88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34A00C9-9836-0743-A692-BF7A9065C6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1849"/>
            <a:ext cx="8640960" cy="5688632"/>
          </a:xfrm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E4235CD-8218-5540-87E4-0FEBCDF6F721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7137BB-2F4A-1843-ACF0-C2D778F2CD6F}"/>
              </a:ext>
            </a:extLst>
          </p:cNvPr>
          <p:cNvSpPr txBox="1"/>
          <p:nvPr/>
        </p:nvSpPr>
        <p:spPr>
          <a:xfrm>
            <a:off x="881405" y="3811712"/>
            <a:ext cx="2214195" cy="30777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꾸준히 운동을 하다 보면</a:t>
            </a:r>
            <a:endParaRPr 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0F81FA-390D-2243-8DA1-100B7E1F93F4}"/>
              </a:ext>
            </a:extLst>
          </p:cNvPr>
          <p:cNvSpPr txBox="1"/>
          <p:nvPr/>
        </p:nvSpPr>
        <p:spPr>
          <a:xfrm>
            <a:off x="2580046" y="4391748"/>
            <a:ext cx="3528393" cy="30777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대화를 많이 하다 보면 친해질 거예요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700B0F-0B97-8449-9156-18799AA3EA45}"/>
              </a:ext>
            </a:extLst>
          </p:cNvPr>
          <p:cNvSpPr txBox="1"/>
          <p:nvPr/>
        </p:nvSpPr>
        <p:spPr>
          <a:xfrm>
            <a:off x="334752" y="4959898"/>
            <a:ext cx="2771734" cy="30777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한국어 공부를 열심히 하다 보면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48C56C-6FC8-F746-8697-E2BF3A4D359E}"/>
              </a:ext>
            </a:extLst>
          </p:cNvPr>
          <p:cNvSpPr txBox="1"/>
          <p:nvPr/>
        </p:nvSpPr>
        <p:spPr>
          <a:xfrm>
            <a:off x="1007368" y="5550820"/>
            <a:ext cx="2088232" cy="30777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요리를 자주 하다 보면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2763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51B03-2BAD-7A4B-B214-3E5997A41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F686C9-457B-EE45-B8B9-FE174E077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5530626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DFD578E-7DE3-474B-8355-9C2FF5F7671A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5A74FFF-892B-B946-A9FB-28CF1DB8C73A}"/>
              </a:ext>
            </a:extLst>
          </p:cNvPr>
          <p:cNvCxnSpPr>
            <a:cxnSpLocks/>
          </p:cNvCxnSpPr>
          <p:nvPr/>
        </p:nvCxnSpPr>
        <p:spPr>
          <a:xfrm>
            <a:off x="3347864" y="3140968"/>
            <a:ext cx="244827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32BB68B-5A44-5E40-B86D-4669508C0220}"/>
              </a:ext>
            </a:extLst>
          </p:cNvPr>
          <p:cNvCxnSpPr>
            <a:cxnSpLocks/>
          </p:cNvCxnSpPr>
          <p:nvPr/>
        </p:nvCxnSpPr>
        <p:spPr>
          <a:xfrm>
            <a:off x="3347864" y="3861048"/>
            <a:ext cx="2448272" cy="15121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2E108B9-B6FC-E84E-A8D4-DB90F8612D48}"/>
              </a:ext>
            </a:extLst>
          </p:cNvPr>
          <p:cNvCxnSpPr/>
          <p:nvPr/>
        </p:nvCxnSpPr>
        <p:spPr>
          <a:xfrm flipV="1">
            <a:off x="3347864" y="2564904"/>
            <a:ext cx="2304256" cy="20882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A3E6777-3EF4-554E-AA7B-16267121F234}"/>
              </a:ext>
            </a:extLst>
          </p:cNvPr>
          <p:cNvCxnSpPr>
            <a:cxnSpLocks/>
          </p:cNvCxnSpPr>
          <p:nvPr/>
        </p:nvCxnSpPr>
        <p:spPr>
          <a:xfrm flipV="1">
            <a:off x="3347864" y="4725144"/>
            <a:ext cx="2448272" cy="6480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4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123</a:t>
            </a:r>
            <a:r>
              <a:rPr kumimoji="1" lang="ko-KR" altLang="en-US" sz="2800" dirty="0"/>
              <a:t>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D7EC866B-0ADA-1D40-8694-C0A3A7D0A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889"/>
            <a:ext cx="9036496" cy="5447457"/>
          </a:xfr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96FEB-DCE6-1349-BB04-5C8C47410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0EABB66-54E5-5F4C-8D14-09C94B4F9E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6389"/>
            <a:ext cx="8363272" cy="5962674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2455CA6-45FE-8343-8158-FBB385465BA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1CAF87-4845-B94B-B16F-ED8A1F99A3D5}"/>
              </a:ext>
            </a:extLst>
          </p:cNvPr>
          <p:cNvSpPr txBox="1"/>
          <p:nvPr/>
        </p:nvSpPr>
        <p:spPr>
          <a:xfrm>
            <a:off x="1331640" y="1993843"/>
            <a:ext cx="640871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바이올린 연습을 하다 보면 연주를 잘하게 될 거야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2A0665-C3DF-C843-8596-E722F8BBD5D1}"/>
              </a:ext>
            </a:extLst>
          </p:cNvPr>
          <p:cNvSpPr txBox="1"/>
          <p:nvPr/>
        </p:nvSpPr>
        <p:spPr>
          <a:xfrm>
            <a:off x="1331640" y="3212976"/>
            <a:ext cx="640871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공부를 열심히 하다 보면 다음에는 시험을 잘 보게 될 거예요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5E6FA-1A88-214E-B437-C29878FE3DB1}"/>
              </a:ext>
            </a:extLst>
          </p:cNvPr>
          <p:cNvSpPr txBox="1"/>
          <p:nvPr/>
        </p:nvSpPr>
        <p:spPr>
          <a:xfrm>
            <a:off x="1403648" y="4437112"/>
            <a:ext cx="640871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한국 노래를 많이 듣다 보면 한국 노래를 잘 부르게 될 거예요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218B8A-E66C-CC4B-85F1-5F1AEE20A9C2}"/>
              </a:ext>
            </a:extLst>
          </p:cNvPr>
          <p:cNvSpPr txBox="1"/>
          <p:nvPr/>
        </p:nvSpPr>
        <p:spPr>
          <a:xfrm>
            <a:off x="1403648" y="5589240"/>
            <a:ext cx="640871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수영을 꾸준히 배우다 보면 수영을 잘하게 될 거예요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16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2B00E93-03E1-F545-BF01-A948388702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8208912" cy="612798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64A8CF9-A44B-A54F-B623-AE5BB08BB44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0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FF4B0A-6387-7A4E-B69A-B92F3FC7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34" y="128559"/>
            <a:ext cx="8229600" cy="1143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 </a:t>
            </a:r>
            <a:r>
              <a:rPr kumimoji="1" lang="en-US" altLang="ko-KR" dirty="0"/>
              <a:t>(</a:t>
            </a:r>
            <a:r>
              <a:rPr kumimoji="1" lang="ko-KR" altLang="en-US" dirty="0"/>
              <a:t>숙제</a:t>
            </a:r>
            <a:r>
              <a:rPr kumimoji="1" lang="en-US" altLang="ko-KR" dirty="0"/>
              <a:t>)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8D8401-1BEB-C549-A509-F2BB072D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577" y="1310462"/>
            <a:ext cx="8185533" cy="962132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US" sz="2800" dirty="0"/>
              <a:t>Lingt.com</a:t>
            </a:r>
            <a:r>
              <a:rPr kumimoji="1" lang="ko-US" altLang="en-US" sz="2800" dirty="0"/>
              <a:t>으로</a:t>
            </a:r>
            <a:r>
              <a:rPr kumimoji="1" lang="ko-KR" altLang="en-US" sz="2800"/>
              <a:t> 들어가</a:t>
            </a:r>
            <a:r>
              <a:rPr kumimoji="1" lang="en-US" altLang="ko-KR" sz="2800" dirty="0"/>
              <a:t> </a:t>
            </a:r>
            <a:r>
              <a:rPr kumimoji="1" lang="ko-KR" altLang="en-US" sz="2800" dirty="0"/>
              <a:t>듣기와 말하기를  연습하고 자신의 목소리를 녹음해 보세요</a:t>
            </a:r>
            <a:r>
              <a:rPr kumimoji="1" lang="en-US" altLang="ko-KR" sz="2800" dirty="0"/>
              <a:t>.</a:t>
            </a:r>
            <a:endParaRPr lang="en-US" sz="2800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617E12D-BA52-1B43-A6FF-704ED1309DF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D1B5BE-8551-324A-9EE2-D30BA5C26869}"/>
              </a:ext>
            </a:extLst>
          </p:cNvPr>
          <p:cNvSpPr txBox="1"/>
          <p:nvPr/>
        </p:nvSpPr>
        <p:spPr>
          <a:xfrm>
            <a:off x="10344" y="4079098"/>
            <a:ext cx="9112629" cy="1846659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* 교사를 위한 노트</a:t>
            </a:r>
            <a:r>
              <a:rPr lang="en-US" altLang="ko-KR" dirty="0"/>
              <a:t>:</a:t>
            </a:r>
          </a:p>
          <a:p>
            <a:r>
              <a:rPr lang="en-US" sz="1600" dirty="0"/>
              <a:t>Lingt.com</a:t>
            </a:r>
            <a:r>
              <a:rPr lang="ko-KR" altLang="en-US" sz="1600" dirty="0"/>
              <a:t>으로 들어가 </a:t>
            </a:r>
            <a:r>
              <a:rPr lang="en-US" sz="1600" dirty="0"/>
              <a:t>sign up</a:t>
            </a:r>
            <a:r>
              <a:rPr lang="ko-KR" altLang="en-US" sz="1600" dirty="0"/>
              <a:t>을 하시고 무료로 사용하시면서 각 반을 만들 수 있습니다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맨 위의 </a:t>
            </a:r>
            <a:r>
              <a:rPr lang="en-US" sz="1600" dirty="0" err="1"/>
              <a:t>creat</a:t>
            </a:r>
            <a:r>
              <a:rPr lang="en-US" sz="1600" dirty="0"/>
              <a:t> </a:t>
            </a:r>
            <a:r>
              <a:rPr lang="ko-KR" altLang="en-US" sz="1600" dirty="0"/>
              <a:t>버튼을 눌러 문제를 만드시고 선생님의 목소리를 녹음하시면 됩니다</a:t>
            </a:r>
            <a:r>
              <a:rPr lang="en-US" altLang="ko-KR" sz="1600" dirty="0"/>
              <a:t>.</a:t>
            </a:r>
            <a:r>
              <a:rPr lang="ko-KR" altLang="en-US" sz="1600" dirty="0"/>
              <a:t> 왼쪽의 다양한 기능 바를 드래그해서 오른쪽 새로 만들 화면으로 가지고 오시면 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마이크 사인을 누르시면 선생님 목소리가 녹음되고 그 다음에 학생들이 녹음하도록 </a:t>
            </a:r>
            <a:r>
              <a:rPr lang="en-US" sz="1600" dirty="0"/>
              <a:t>Speak </a:t>
            </a:r>
            <a:r>
              <a:rPr lang="ko-KR" altLang="en-US" sz="1600" dirty="0"/>
              <a:t>버튼을 끌어서 밑에 두면 자연스럽게 듣기 말하기 문제가 완성됩니다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영상도 그림도 삽입이 가능합니다</a:t>
            </a:r>
            <a:r>
              <a:rPr lang="en-US" altLang="ko-KR" sz="1600" dirty="0"/>
              <a:t>. </a:t>
            </a:r>
            <a:r>
              <a:rPr lang="ko-KR" altLang="en-US" sz="1600" dirty="0"/>
              <a:t>그리고 학생들은 따로 </a:t>
            </a:r>
            <a:r>
              <a:rPr lang="en-US" sz="1600" dirty="0"/>
              <a:t>sign up</a:t>
            </a:r>
            <a:r>
              <a:rPr lang="ko-KR" altLang="en-US" sz="1600" dirty="0"/>
              <a:t>을 하지 않고도 자연스럽게 들어올 수 있습니다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  <a:r>
              <a:rPr lang="en-US" altLang="ko-KR" sz="1600" dirty="0"/>
              <a:t>(</a:t>
            </a:r>
            <a:r>
              <a:rPr lang="ko-KR" altLang="en-US" sz="1600" dirty="0"/>
              <a:t>문제 만드는 데 </a:t>
            </a:r>
            <a:r>
              <a:rPr lang="en-US" altLang="ko-KR" sz="1600" dirty="0"/>
              <a:t>10</a:t>
            </a:r>
            <a:r>
              <a:rPr lang="ko-KR" altLang="en-US" sz="1600" dirty="0"/>
              <a:t>분 정도의 짧은 시간 소요</a:t>
            </a:r>
            <a:r>
              <a:rPr lang="en-US" altLang="ko-KR" sz="1600" dirty="0"/>
              <a:t>)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00B266-082C-8142-A035-D91152D94F65}"/>
              </a:ext>
            </a:extLst>
          </p:cNvPr>
          <p:cNvSpPr txBox="1"/>
          <p:nvPr/>
        </p:nvSpPr>
        <p:spPr>
          <a:xfrm>
            <a:off x="683568" y="3028309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6B461FF-87D9-7D48-BCC4-6AE8CE419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26" y="2368556"/>
            <a:ext cx="9144000" cy="151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24361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13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세계의 금기</a:t>
            </a:r>
            <a:r>
              <a:rPr lang="en-US" altLang="ko-KR" sz="2400" dirty="0"/>
              <a:t>’</a:t>
            </a:r>
            <a:r>
              <a:rPr lang="ko-KR" altLang="en-US" sz="2400" dirty="0"/>
              <a:t>에 대한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숙제 공책에 쓰기</a:t>
            </a:r>
            <a:r>
              <a:rPr lang="ko-US" altLang="ko-US" sz="2400" dirty="0"/>
              <a:t> 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    </a:t>
            </a:r>
            <a:r>
              <a:rPr lang="en-US" sz="2400" dirty="0">
                <a:hlinkClick r:id="rId2"/>
              </a:rPr>
              <a:t>http://gg.gg/i6uk0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 err="1"/>
              <a:t>Lingt</a:t>
            </a:r>
            <a:r>
              <a:rPr lang="ko-KR" altLang="en-US" sz="2400" dirty="0"/>
              <a:t>에서 </a:t>
            </a:r>
            <a:r>
              <a:rPr lang="en-US" altLang="ko-KR" sz="2400" dirty="0"/>
              <a:t>13</a:t>
            </a:r>
            <a:r>
              <a:rPr lang="ko-KR" altLang="en-US" sz="2400" dirty="0"/>
              <a:t>과 듣기</a:t>
            </a:r>
            <a:r>
              <a:rPr lang="en-US" altLang="ko-KR" sz="2400" dirty="0"/>
              <a:t>/</a:t>
            </a:r>
            <a:r>
              <a:rPr lang="ko-KR" altLang="en-US" sz="2400" dirty="0"/>
              <a:t>말하기 </a:t>
            </a:r>
            <a:r>
              <a:rPr lang="ko-KR" altLang="en-US" sz="2400" dirty="0" err="1"/>
              <a:t>숙제하기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51- 54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(13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18001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36912"/>
            <a:ext cx="7886700" cy="3168352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  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 KLEAR Textbook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 ➭ </a:t>
            </a:r>
            <a:r>
              <a:rPr lang="en-US" sz="5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https://kleartextbook.com/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➭  google.com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    </a:t>
            </a:r>
            <a:r>
              <a:rPr lang="en-US" sz="5400" u="sng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https://www.youtube.com/watch?v=fwzD3NIBOpk</a:t>
            </a:r>
            <a:endParaRPr lang="en-US" sz="5400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6214" y="6393439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540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42" y="116632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ACA6649-648D-2E44-A03B-E671F0B2C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42" y="1432336"/>
            <a:ext cx="8229600" cy="4896544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금기</a:t>
            </a:r>
            <a:endParaRPr lang="en-US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714050" y="646650"/>
            <a:ext cx="2520280" cy="2232248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여러분이 살고 있는 나라에서 사람들이 좋아하는 숫자는 뭐예요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220072" y="631377"/>
            <a:ext cx="2808312" cy="2232248"/>
          </a:xfrm>
          <a:prstGeom prst="wedgeEllipseCallout">
            <a:avLst>
              <a:gd name="adj1" fmla="val -14872"/>
              <a:gd name="adj2" fmla="val 8659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여러분이 살고 있는 나라에서 하면 안 되는 행동은 뭐예요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E7281-E710-7944-9A11-85DAE5896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98FE707-6589-E448-A7EE-9C36F00A0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274638"/>
            <a:ext cx="8568952" cy="6009531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963C73B-69BE-7D40-B8C3-AE78713C57C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9070692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/>
              <a:t>L 13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r>
              <a:rPr kumimoji="1" lang="en-US" altLang="ko-KR" dirty="0"/>
              <a:t>13</a:t>
            </a:r>
            <a:r>
              <a:rPr kumimoji="1" lang="ko-KR" altLang="en-US" dirty="0"/>
              <a:t>과 단어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“</a:t>
            </a:r>
            <a:r>
              <a:rPr kumimoji="1" lang="ko-KR" altLang="en-US" dirty="0"/>
              <a:t>제가 뭘 제일 좋아하는지 아세요</a:t>
            </a:r>
            <a:r>
              <a:rPr kumimoji="1" lang="en-US" altLang="ko-KR" dirty="0"/>
              <a:t>?”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http://gg.gg/i6uk0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5A7DC957-56BB-5B46-A79D-D25DDB247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2" y="3861047"/>
            <a:ext cx="8864298" cy="207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637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4C412-8792-3148-89C3-F2D03D188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4054BE-8A90-C34B-BC34-B77D0E046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638"/>
            <a:ext cx="8496944" cy="5962674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8C30130-443D-5C4E-93C6-B2DF2CF87A1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5648910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1491</Words>
  <Application>Microsoft Office PowerPoint</Application>
  <PresentationFormat>On-screen Show (4:3)</PresentationFormat>
  <Paragraphs>235</Paragraphs>
  <Slides>45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굴림</vt:lpstr>
      <vt:lpstr>Arial</vt:lpstr>
      <vt:lpstr>Calibri</vt:lpstr>
      <vt:lpstr>Times New Roman</vt:lpstr>
      <vt:lpstr>Default Design</vt:lpstr>
      <vt:lpstr>     재외동포를 위한 한국어(영어권)   4-1 </vt:lpstr>
      <vt:lpstr>재외동포를 위한 한국어 4-1   13과  “해도 되는 것, 하면 안 되는 것 ”  </vt:lpstr>
      <vt:lpstr>Do now</vt:lpstr>
      <vt:lpstr> 교과서 P. 123을 펴세요.</vt:lpstr>
      <vt:lpstr>학습목표 및 내용</vt:lpstr>
      <vt:lpstr>금기</vt:lpstr>
      <vt:lpstr>PowerPoint Presentation</vt:lpstr>
      <vt:lpstr>L 13 Quizlet 단어 연습 </vt:lpstr>
      <vt:lpstr>PowerPoint Presentation</vt:lpstr>
      <vt:lpstr>이야기해 봅시다</vt:lpstr>
      <vt:lpstr>PowerPoint Presentation</vt:lpstr>
      <vt:lpstr>~(으)ㄴ가 보다</vt:lpstr>
      <vt:lpstr>문법 및 표현 P.126</vt:lpstr>
      <vt:lpstr>PowerPoint Presentation</vt:lpstr>
      <vt:lpstr>문법 및 표현  P. 127</vt:lpstr>
      <vt:lpstr>PowerPoint Presentation</vt:lpstr>
      <vt:lpstr>~다(가) 보면</vt:lpstr>
      <vt:lpstr>듣고 말하기  P.128</vt:lpstr>
      <vt:lpstr>PowerPoint Presentation</vt:lpstr>
      <vt:lpstr>PowerPoint Presentation</vt:lpstr>
      <vt:lpstr>듣고 말하기 P. 129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‘세계의 금기’에 대해서</vt:lpstr>
      <vt:lpstr>＂세계의 다른 금기” 영상을 보고   (쓰기 숙제)</vt:lpstr>
      <vt:lpstr>L 13 Quizlet 단어 연습 </vt:lpstr>
      <vt:lpstr>Workbook P.51-54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듣기와 말하기 연습 (숙제)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261</cp:revision>
  <dcterms:created xsi:type="dcterms:W3CDTF">2008-02-12T07:53:45Z</dcterms:created>
  <dcterms:modified xsi:type="dcterms:W3CDTF">2020-05-05T16:55:51Z</dcterms:modified>
</cp:coreProperties>
</file>